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0"/>
  </p:notesMasterIdLst>
  <p:sldIdLst>
    <p:sldId id="315" r:id="rId2"/>
    <p:sldId id="256" r:id="rId3"/>
    <p:sldId id="257" r:id="rId4"/>
    <p:sldId id="258" r:id="rId5"/>
    <p:sldId id="277" r:id="rId6"/>
    <p:sldId id="278" r:id="rId7"/>
    <p:sldId id="260" r:id="rId8"/>
    <p:sldId id="261" r:id="rId9"/>
    <p:sldId id="280" r:id="rId10"/>
    <p:sldId id="281" r:id="rId11"/>
    <p:sldId id="279" r:id="rId12"/>
    <p:sldId id="262" r:id="rId13"/>
    <p:sldId id="282" r:id="rId14"/>
    <p:sldId id="283" r:id="rId15"/>
    <p:sldId id="284" r:id="rId16"/>
    <p:sldId id="299" r:id="rId17"/>
    <p:sldId id="263" r:id="rId18"/>
    <p:sldId id="295" r:id="rId19"/>
    <p:sldId id="301" r:id="rId20"/>
    <p:sldId id="300" r:id="rId21"/>
    <p:sldId id="302" r:id="rId22"/>
    <p:sldId id="303" r:id="rId23"/>
    <p:sldId id="304" r:id="rId24"/>
    <p:sldId id="285" r:id="rId25"/>
    <p:sldId id="266" r:id="rId26"/>
    <p:sldId id="305" r:id="rId27"/>
    <p:sldId id="306" r:id="rId28"/>
    <p:sldId id="308" r:id="rId29"/>
    <p:sldId id="312" r:id="rId30"/>
    <p:sldId id="309" r:id="rId31"/>
    <p:sldId id="313" r:id="rId32"/>
    <p:sldId id="290" r:id="rId33"/>
    <p:sldId id="286" r:id="rId34"/>
    <p:sldId id="289" r:id="rId35"/>
    <p:sldId id="291" r:id="rId36"/>
    <p:sldId id="274" r:id="rId37"/>
    <p:sldId id="288" r:id="rId38"/>
    <p:sldId id="275" r:id="rId39"/>
  </p:sldIdLst>
  <p:sldSz cx="18288000" cy="10287000"/>
  <p:notesSz cx="6858000" cy="9144000"/>
  <p:embeddedFontLst>
    <p:embeddedFont>
      <p:font typeface="Asap Condensed Bold" panose="020B0604020202020204" charset="0"/>
      <p:regular r:id="rId41"/>
    </p:embeddedFont>
    <p:embeddedFont>
      <p:font typeface="Dumondi Condensed" panose="020B0604020202020204" charset="-34"/>
      <p:regular r:id="rId42"/>
    </p:embeddedFont>
    <p:embeddedFont>
      <p:font typeface="Dumondi Condensed Bold" panose="020B0604020202020204" charset="-34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124F"/>
    <a:srgbClr val="F98068"/>
    <a:srgbClr val="345EE8"/>
    <a:srgbClr val="F4C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99" autoAdjust="0"/>
    <p:restoredTop sz="94622" autoAdjust="0"/>
  </p:normalViewPr>
  <p:slideViewPr>
    <p:cSldViewPr>
      <p:cViewPr varScale="1">
        <p:scale>
          <a:sx n="50" d="100"/>
          <a:sy n="50" d="100"/>
        </p:scale>
        <p:origin x="8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0FD3C-5936-49C9-BD4F-6C30862A8F24}" type="datetimeFigureOut">
              <a:rPr lang="en-AU" smtClean="0"/>
              <a:t>9/02/2025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B15906-9AFF-4EC4-A340-1EC532272A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04518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B15906-9AFF-4EC4-A340-1EC532272A8E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7601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11" Type="http://schemas.openxmlformats.org/officeDocument/2006/relationships/image" Target="../media/image17.jpeg"/><Relationship Id="rId5" Type="http://schemas.openxmlformats.org/officeDocument/2006/relationships/image" Target="../media/image11.svg"/><Relationship Id="rId10" Type="http://schemas.openxmlformats.org/officeDocument/2006/relationships/image" Target="../media/image16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6C294-6685-6B0C-483A-9BE205781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43DA14-71A0-3117-F838-B91E339C72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8" t="3562" r="2112" b="3653"/>
          <a:stretch/>
        </p:blipFill>
        <p:spPr>
          <a:xfrm>
            <a:off x="0" y="-38100"/>
            <a:ext cx="18288000" cy="1032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55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42F6E-7434-1BCE-82D8-8A085F39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EB61B6B4-D097-016A-929F-BA88BF180C2B}"/>
              </a:ext>
            </a:extLst>
          </p:cNvPr>
          <p:cNvSpPr/>
          <p:nvPr/>
        </p:nvSpPr>
        <p:spPr>
          <a:xfrm>
            <a:off x="604505" y="382412"/>
            <a:ext cx="2896113" cy="289611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725C6A9-242C-F9C6-1817-1DC405E4A4B3}"/>
              </a:ext>
            </a:extLst>
          </p:cNvPr>
          <p:cNvGrpSpPr/>
          <p:nvPr/>
        </p:nvGrpSpPr>
        <p:grpSpPr>
          <a:xfrm>
            <a:off x="1923378" y="1617613"/>
            <a:ext cx="14441095" cy="7051773"/>
            <a:chOff x="0" y="0"/>
            <a:chExt cx="18758712" cy="91601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21A8074-2C66-6876-A558-A8D91B992891}"/>
                </a:ext>
              </a:extLst>
            </p:cNvPr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92F2DAD-03B3-D31F-0548-1627D7ACDEA8}"/>
                </a:ext>
              </a:extLst>
            </p:cNvPr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AAFC4EDF-1127-B024-7111-07E18B72EBBA}"/>
              </a:ext>
            </a:extLst>
          </p:cNvPr>
          <p:cNvGrpSpPr/>
          <p:nvPr/>
        </p:nvGrpSpPr>
        <p:grpSpPr>
          <a:xfrm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5022BE6-D9BE-D46B-5DBB-DA2CBAE78F2F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6730D8A-D151-8C3C-D665-75FFF74F821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EB226CB6-F341-E5DE-97ED-0D9E28BF4B8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9F54EE0-C973-7ECE-B3A4-EB4C254A9C7D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E2B29F98-33AC-92BE-ABF2-A700F1D1681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70D17E2-EC73-6831-F2F4-FEF00EF3A28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F4B88CDF-9807-F031-0DAB-FB42C951DC37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6A653B3E-851D-C981-8EE8-5F00C5B64B2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E9419DD9-F6A3-E280-FBB0-2EFFCB808E4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52B82314-BDAC-620F-290E-09271CF1F089}"/>
              </a:ext>
            </a:extLst>
          </p:cNvPr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23C091FD-6636-DC64-270F-3CB81EACB1ED}"/>
              </a:ext>
            </a:extLst>
          </p:cNvPr>
          <p:cNvGrpSpPr/>
          <p:nvPr/>
        </p:nvGrpSpPr>
        <p:grpSpPr>
          <a:xfrm>
            <a:off x="1028700" y="3912925"/>
            <a:ext cx="1023862" cy="1023862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F5A667CE-24EE-BD7E-4FC4-0FEBE38598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2549F43E-D5F8-953D-D440-F3DF5F21A4F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A6EE1064-00DD-5B27-8137-8A9FE84844E5}"/>
              </a:ext>
            </a:extLst>
          </p:cNvPr>
          <p:cNvGrpSpPr/>
          <p:nvPr/>
        </p:nvGrpSpPr>
        <p:grpSpPr>
          <a:xfrm rot="-10106257">
            <a:off x="15429887" y="7635812"/>
            <a:ext cx="2067149" cy="2067149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EBA9D28-4097-998F-F9F2-15BC8E78AA8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D24A0B0F-50C5-B45A-F7CF-E4FAC2DDD55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CB88D8FE-5FF0-A3C0-2EA3-74B93F326D36}"/>
              </a:ext>
            </a:extLst>
          </p:cNvPr>
          <p:cNvGrpSpPr>
            <a:grpSpLocks noChangeAspect="1"/>
          </p:cNvGrpSpPr>
          <p:nvPr/>
        </p:nvGrpSpPr>
        <p:grpSpPr>
          <a:xfrm>
            <a:off x="572133" y="3310587"/>
            <a:ext cx="5287982" cy="5287982"/>
            <a:chOff x="0" y="0"/>
            <a:chExt cx="6350000" cy="63500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436399BD-C8B8-1326-526D-7EC73CD07B6D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l="-25031" r="-25031"/>
              </a:stretch>
            </a:blipFill>
          </p:spPr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88BEB421-C93B-D1A7-F6D0-768E6BF46465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345EE9"/>
            </a:solidFill>
          </p:spPr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750AB9F6-D859-F6CE-A938-6B7BC90F4411}"/>
              </a:ext>
            </a:extLst>
          </p:cNvPr>
          <p:cNvSpPr txBox="1"/>
          <p:nvPr/>
        </p:nvSpPr>
        <p:spPr>
          <a:xfrm>
            <a:off x="6120460" y="2437727"/>
            <a:ext cx="11024540" cy="1226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Columns Description:     </a:t>
            </a:r>
            <a:r>
              <a:rPr lang="en-US" sz="48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(21 columns)</a:t>
            </a:r>
            <a:endParaRPr lang="en-US" sz="66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grpSp>
        <p:nvGrpSpPr>
          <p:cNvPr id="31" name="Group 31">
            <a:extLst>
              <a:ext uri="{FF2B5EF4-FFF2-40B4-BE49-F238E27FC236}">
                <a16:creationId xmlns:a16="http://schemas.microsoft.com/office/drawing/2014/main" id="{5594A6F4-5AE1-E68C-46DF-B2C6B18CC0E6}"/>
              </a:ext>
            </a:extLst>
          </p:cNvPr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244FEF1B-4932-0CD6-27C8-5A2625502A78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5F6B4EB2-5550-7F2C-8C61-13D1010FFF9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740582DC-BB5E-46E7-249B-9E898CCAD28C}"/>
              </a:ext>
            </a:extLst>
          </p:cNvPr>
          <p:cNvSpPr/>
          <p:nvPr/>
        </p:nvSpPr>
        <p:spPr>
          <a:xfrm>
            <a:off x="341851" y="1117794"/>
            <a:ext cx="2969903" cy="1857539"/>
          </a:xfrm>
          <a:custGeom>
            <a:avLst/>
            <a:gdLst/>
            <a:ahLst/>
            <a:cxnLst/>
            <a:rect l="l" t="t" r="r" b="b"/>
            <a:pathLst>
              <a:path w="2969903" h="1857539">
                <a:moveTo>
                  <a:pt x="0" y="0"/>
                </a:moveTo>
                <a:lnTo>
                  <a:pt x="2969903" y="0"/>
                </a:lnTo>
                <a:lnTo>
                  <a:pt x="2969903" y="1857539"/>
                </a:lnTo>
                <a:lnTo>
                  <a:pt x="0" y="1857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82498706-A7DB-D930-D76E-8ABFB68F80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734987"/>
              </p:ext>
            </p:extLst>
          </p:nvPr>
        </p:nvGraphicFramePr>
        <p:xfrm>
          <a:off x="6378308" y="3733130"/>
          <a:ext cx="9928492" cy="41535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127">
                  <a:extLst>
                    <a:ext uri="{9D8B030D-6E8A-4147-A177-3AD203B41FA5}">
                      <a16:colId xmlns:a16="http://schemas.microsoft.com/office/drawing/2014/main" val="4237252120"/>
                    </a:ext>
                  </a:extLst>
                </a:gridCol>
                <a:gridCol w="1813940">
                  <a:extLst>
                    <a:ext uri="{9D8B030D-6E8A-4147-A177-3AD203B41FA5}">
                      <a16:colId xmlns:a16="http://schemas.microsoft.com/office/drawing/2014/main" val="3222237791"/>
                    </a:ext>
                  </a:extLst>
                </a:gridCol>
                <a:gridCol w="7639425">
                  <a:extLst>
                    <a:ext uri="{9D8B030D-6E8A-4147-A177-3AD203B41FA5}">
                      <a16:colId xmlns:a16="http://schemas.microsoft.com/office/drawing/2014/main" val="4128305977"/>
                    </a:ext>
                  </a:extLst>
                </a:gridCol>
              </a:tblGrid>
              <a:tr h="4153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 Name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96260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TechSupport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has tech support service (Yes, No, or ..)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96336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StreamingTV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has a streaming TV service (Yes, No, or ..)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36811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StreamingMovies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has streaming movies service (Yes, No, or ..)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741721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Contract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type of contract the customer has (Month-to-month, One year, Two years)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7973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PaperlessBilling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uses paperless billing (Yes or No)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540710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PaymentMethod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payment method used by the customer (Bank, Credit, electronic </a:t>
                      </a:r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check, ..)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206335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MonthlyCharges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monthly charges paid by the customer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65448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TotalCharges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total charges paid by the customer to date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97661"/>
                  </a:ext>
                </a:extLst>
              </a:tr>
              <a:tr h="41535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Churn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has churned (left the company) (Yes or No)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8261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5636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AF063-AB50-CD33-13A6-85AE3A184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E950F9A-0498-1AEF-1E21-C960F24509B0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21083246" cy="106900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505DEB9-8BCD-DC54-E724-06E25F75FF76}"/>
                </a:ext>
              </a:extLst>
            </p:cNvPr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EB1BCE0-BA52-9025-EB51-B8B06BB29DD8}"/>
                </a:ext>
              </a:extLst>
            </p:cNvPr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DC9959F6-8455-665C-5D93-A48742FF4105}"/>
              </a:ext>
            </a:extLst>
          </p:cNvPr>
          <p:cNvGrpSpPr/>
          <p:nvPr/>
        </p:nvGrpSpPr>
        <p:grpSpPr>
          <a:xfrm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5811F1E7-CE0B-74AC-2359-909E5D5D699F}"/>
                </a:ext>
              </a:extLst>
            </p:cNvPr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B78B592-ABD7-241A-EAF5-1F58E325310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411FF9A-8861-1BE3-BF71-687D747BC82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FDE008A-FBF9-743E-0930-20EA656F3927}"/>
                </a:ext>
              </a:extLst>
            </p:cNvPr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5F6F9D6-1406-6E6B-C583-FB5507B1EF8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C0685C01-D480-00F6-7F30-61FC5E03E36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778BE5C7-080B-737F-2BF3-ADC66434BEEA}"/>
                </a:ext>
              </a:extLst>
            </p:cNvPr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754B24C6-BFCC-8547-DCB4-E222848D628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84083298-A3CF-BB40-C469-EB5647FF80CB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C1CCA62D-5F16-D412-559E-2A94A5593A6D}"/>
              </a:ext>
            </a:extLst>
          </p:cNvPr>
          <p:cNvSpPr txBox="1"/>
          <p:nvPr/>
        </p:nvSpPr>
        <p:spPr>
          <a:xfrm>
            <a:off x="8443620" y="4256530"/>
            <a:ext cx="7973164" cy="1388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3"/>
              </a:lnSpc>
            </a:pPr>
            <a:r>
              <a:rPr lang="en-US" sz="88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Cleaning &amp;</a:t>
            </a:r>
          </a:p>
        </p:txBody>
      </p:sp>
      <p:sp>
        <p:nvSpPr>
          <p:cNvPr id="16" name="TextBox 16">
            <a:extLst>
              <a:ext uri="{FF2B5EF4-FFF2-40B4-BE49-F238E27FC236}">
                <a16:creationId xmlns:a16="http://schemas.microsoft.com/office/drawing/2014/main" id="{8270C6F7-11B2-9EF8-06EA-B1D3F484DC77}"/>
              </a:ext>
            </a:extLst>
          </p:cNvPr>
          <p:cNvSpPr txBox="1"/>
          <p:nvPr/>
        </p:nvSpPr>
        <p:spPr>
          <a:xfrm>
            <a:off x="9796016" y="5617418"/>
            <a:ext cx="72727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8"/>
              </a:lnSpc>
            </a:pPr>
            <a:r>
              <a:rPr lang="en-US" sz="7099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Transformation</a:t>
            </a:r>
          </a:p>
        </p:txBody>
      </p:sp>
      <p:sp>
        <p:nvSpPr>
          <p:cNvPr id="17" name="AutoShape 17">
            <a:extLst>
              <a:ext uri="{FF2B5EF4-FFF2-40B4-BE49-F238E27FC236}">
                <a16:creationId xmlns:a16="http://schemas.microsoft.com/office/drawing/2014/main" id="{0D754732-72A7-B15A-B186-32A307B43E31}"/>
              </a:ext>
            </a:extLst>
          </p:cNvPr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8">
            <a:extLst>
              <a:ext uri="{FF2B5EF4-FFF2-40B4-BE49-F238E27FC236}">
                <a16:creationId xmlns:a16="http://schemas.microsoft.com/office/drawing/2014/main" id="{EC2E4D99-AA02-AA3A-2397-69259FD596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9396" y="1316799"/>
            <a:ext cx="7598650" cy="13034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3987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243697" y="7319270"/>
            <a:ext cx="2241710" cy="22417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23378" y="1617613"/>
            <a:ext cx="14441095" cy="7051773"/>
            <a:chOff x="0" y="0"/>
            <a:chExt cx="18758712" cy="9160122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AutoShape 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3419151" y="8537118"/>
            <a:ext cx="1023862" cy="102386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 rot="-10106257">
            <a:off x="4857745" y="690402"/>
            <a:ext cx="676596" cy="676596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9124F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-987438" y="7593839"/>
            <a:ext cx="3629641" cy="362964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2642203" y="3219343"/>
            <a:ext cx="13101211" cy="87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 spc="490" dirty="0">
                <a:solidFill>
                  <a:srgbClr val="FFFFFF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LARANA COMPANY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16906354" y="5984349"/>
            <a:ext cx="705891" cy="705891"/>
            <a:chOff x="0" y="0"/>
            <a:chExt cx="812800" cy="812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2209800" y="3876766"/>
            <a:ext cx="15198592" cy="46195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•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Symbol" panose="05050102010706020507" pitchFamily="18" charset="2"/>
              </a:rPr>
              <a:t>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Our dataset consisted of a total of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7043 rows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and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21 columns</a:t>
            </a:r>
            <a:r>
              <a:rPr lang="en-US" sz="3200" b="1" i="0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3200" b="0" i="0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</a:p>
          <a:p>
            <a:pPr>
              <a:lnSpc>
                <a:spcPct val="120000"/>
              </a:lnSpc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• Our data is found in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clean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form. </a:t>
            </a:r>
          </a:p>
          <a:p>
            <a:pPr>
              <a:lnSpc>
                <a:spcPct val="120000"/>
              </a:lnSpc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• Our dataset looks a bit tidy with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no NaNs</a:t>
            </a:r>
            <a:r>
              <a:rPr lang="en-US" sz="3200" b="1" i="0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nor duplicated</a:t>
            </a:r>
            <a:r>
              <a:rPr lang="en-US" sz="3200" b="1" i="0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values. </a:t>
            </a:r>
          </a:p>
          <a:p>
            <a:pPr>
              <a:lnSpc>
                <a:spcPct val="120000"/>
              </a:lnSpc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• </a:t>
            </a:r>
            <a:r>
              <a:rPr lang="en-US" sz="3200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TotalCharges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column has null values that need to be handled, it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has 11 nulls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</a:p>
          <a:p>
            <a:pPr>
              <a:lnSpc>
                <a:spcPct val="120000"/>
              </a:lnSpc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and we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replaced them by zero</a:t>
            </a:r>
            <a:r>
              <a:rPr lang="en-US" sz="3200" b="1" i="0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Aptos" panose="020B0004020202020204" pitchFamily="34" charset="0"/>
              </a:rPr>
              <a:t>After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finding that tenure values equal to zero</a:t>
            </a:r>
          </a:p>
          <a:p>
            <a:pPr>
              <a:lnSpc>
                <a:spcPct val="120000"/>
              </a:lnSpc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•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SeniorCitizen</a:t>
            </a:r>
            <a:r>
              <a:rPr lang="en-US" sz="3200" b="0" i="0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column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Replaced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[0] by [younger] and replaced [1] by [older]. </a:t>
            </a:r>
          </a:p>
          <a:p>
            <a:pPr>
              <a:lnSpc>
                <a:spcPct val="120000"/>
              </a:lnSpc>
            </a:pP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• Added </a:t>
            </a:r>
            <a:r>
              <a:rPr lang="en-US" sz="28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Conditional Column</a:t>
            </a:r>
            <a:r>
              <a:rPr lang="en-US" sz="2800" b="1" i="0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tenure category (1:10 [Short], 11:50 [Long], &gt;50 [Very Long]) </a:t>
            </a:r>
          </a:p>
          <a:p>
            <a:pPr>
              <a:lnSpc>
                <a:spcPct val="120000"/>
              </a:lnSpc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•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No columns</a:t>
            </a:r>
            <a:r>
              <a:rPr lang="en-US" sz="3200" b="1" i="0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needed to be </a:t>
            </a:r>
            <a:r>
              <a:rPr lang="en-US" sz="3200" b="0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dropped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. </a:t>
            </a:r>
          </a:p>
        </p:txBody>
      </p:sp>
      <p:sp>
        <p:nvSpPr>
          <p:cNvPr id="41" name="Freeform 41"/>
          <p:cNvSpPr/>
          <p:nvPr/>
        </p:nvSpPr>
        <p:spPr>
          <a:xfrm>
            <a:off x="1273656" y="1190369"/>
            <a:ext cx="1790154" cy="1145699"/>
          </a:xfrm>
          <a:custGeom>
            <a:avLst/>
            <a:gdLst/>
            <a:ahLst/>
            <a:cxnLst/>
            <a:rect l="l" t="t" r="r" b="b"/>
            <a:pathLst>
              <a:path w="1790154" h="1145699">
                <a:moveTo>
                  <a:pt x="0" y="0"/>
                </a:moveTo>
                <a:lnTo>
                  <a:pt x="1790155" y="0"/>
                </a:lnTo>
                <a:lnTo>
                  <a:pt x="1790155" y="1145698"/>
                </a:lnTo>
                <a:lnTo>
                  <a:pt x="0" y="11456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34">
            <a:extLst>
              <a:ext uri="{FF2B5EF4-FFF2-40B4-BE49-F238E27FC236}">
                <a16:creationId xmlns:a16="http://schemas.microsoft.com/office/drawing/2014/main" id="{E93CF0E2-2D97-8848-FFF9-DE9EB236D446}"/>
              </a:ext>
            </a:extLst>
          </p:cNvPr>
          <p:cNvSpPr txBox="1"/>
          <p:nvPr/>
        </p:nvSpPr>
        <p:spPr>
          <a:xfrm>
            <a:off x="2133600" y="2526380"/>
            <a:ext cx="10667317" cy="1266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Cleaning &amp; Transformation</a:t>
            </a:r>
            <a:endParaRPr lang="en-US" sz="77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73A71E-8C0D-BF5C-5880-A1115657F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EF81016A-39D9-5E06-05D0-7A788B7A26FA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21083246" cy="106900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549C1E0-3CE3-929A-2E59-CAB46F307575}"/>
                </a:ext>
              </a:extLst>
            </p:cNvPr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11CA3FB1-AE63-41B0-291B-A564419309A9}"/>
                </a:ext>
              </a:extLst>
            </p:cNvPr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F9D90588-E261-12DD-FBC1-BE673EF8C851}"/>
              </a:ext>
            </a:extLst>
          </p:cNvPr>
          <p:cNvGrpSpPr/>
          <p:nvPr/>
        </p:nvGrpSpPr>
        <p:grpSpPr>
          <a:xfrm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3890E203-1D8F-CD3E-3EFE-C044E2E70EE1}"/>
                </a:ext>
              </a:extLst>
            </p:cNvPr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62195022-75C1-44C4-D3F9-E44CEBCF415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844B409-A435-231F-653B-D2331DA2BCB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C0D5D7C4-9377-68AC-EBA6-B6BFDDB9ED50}"/>
                </a:ext>
              </a:extLst>
            </p:cNvPr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4DFC8E96-F555-00D1-2244-134B8D085CE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15D20C0F-3A6E-EA8E-D46E-417B1A8DC68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73CF9A0-284D-1134-1BD1-48B9FFCE305F}"/>
                </a:ext>
              </a:extLst>
            </p:cNvPr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BE90AC29-F5AE-07FF-840E-8510B6B6693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EE1592B5-0129-969B-1AB0-7E12E764C44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72A67268-E86D-5689-EB0A-B09BA3FB7903}"/>
              </a:ext>
            </a:extLst>
          </p:cNvPr>
          <p:cNvSpPr txBox="1"/>
          <p:nvPr/>
        </p:nvSpPr>
        <p:spPr>
          <a:xfrm>
            <a:off x="10363200" y="3806746"/>
            <a:ext cx="5678981" cy="19331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522"/>
              </a:lnSpc>
            </a:pPr>
            <a:r>
              <a:rPr lang="en-US" sz="14099" b="1" spc="507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EDA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88B64456-C2F4-824E-8095-4C51E9C3A00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2910742" y="2662148"/>
            <a:ext cx="12853468" cy="10467716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489D1E05-7733-B586-25C8-6B374A9BA558}"/>
              </a:ext>
            </a:extLst>
          </p:cNvPr>
          <p:cNvSpPr txBox="1"/>
          <p:nvPr/>
        </p:nvSpPr>
        <p:spPr>
          <a:xfrm>
            <a:off x="9942726" y="5601511"/>
            <a:ext cx="6934499" cy="1372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711"/>
              </a:lnSpc>
            </a:pPr>
            <a:r>
              <a:rPr lang="en-US" sz="10399" b="1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	Questions</a:t>
            </a:r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22CB4393-0966-5C7B-FD02-1A87CF7A5CD9}"/>
              </a:ext>
            </a:extLst>
          </p:cNvPr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50948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FBFCC-39C1-424A-FAD0-87ADCEF45A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CB29DE4-C468-830F-E272-CE0198CB6FC7}"/>
              </a:ext>
            </a:extLst>
          </p:cNvPr>
          <p:cNvSpPr/>
          <p:nvPr/>
        </p:nvSpPr>
        <p:spPr>
          <a:xfrm>
            <a:off x="604505" y="382412"/>
            <a:ext cx="2896113" cy="289611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8AED00D-2365-98F3-565F-3FBACF371605}"/>
              </a:ext>
            </a:extLst>
          </p:cNvPr>
          <p:cNvGrpSpPr/>
          <p:nvPr/>
        </p:nvGrpSpPr>
        <p:grpSpPr>
          <a:xfrm>
            <a:off x="1923378" y="1617613"/>
            <a:ext cx="14441095" cy="7051773"/>
            <a:chOff x="0" y="0"/>
            <a:chExt cx="18758712" cy="91601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B3E23102-F8FB-98B9-55AD-D80D9EF0E8B7}"/>
                </a:ext>
              </a:extLst>
            </p:cNvPr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A066874-4C95-1864-A394-44B011F481F8}"/>
                </a:ext>
              </a:extLst>
            </p:cNvPr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D4B6DAA3-3220-8BBF-1DB5-95E9860B4730}"/>
              </a:ext>
            </a:extLst>
          </p:cNvPr>
          <p:cNvGrpSpPr/>
          <p:nvPr/>
        </p:nvGrpSpPr>
        <p:grpSpPr>
          <a:xfrm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B09F29B-C42E-676B-94B0-41C00262B6D9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92C04128-50E1-E04B-2005-989121AFC2B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42299D1-A337-3413-2AF6-C2B460564EA4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511B3C8-E1E1-2A17-01FA-42F430B067B7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491CDB9-59BF-778A-3D07-242A67990BC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5F1FEE33-B849-713F-880B-EAA4470C4D5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C5D4C720-E292-A8B8-1F8D-57A8B14AAA38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960C2285-5A72-C2C5-8AA9-EC0CFF8594B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86CEFAA9-1643-AC06-1A73-B6B9FAD19C5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7E67EE5F-EEB1-8F3F-C067-84768391B1F2}"/>
              </a:ext>
            </a:extLst>
          </p:cNvPr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E60E42E5-A1EF-651D-F242-3D0E598815B6}"/>
              </a:ext>
            </a:extLst>
          </p:cNvPr>
          <p:cNvGrpSpPr/>
          <p:nvPr/>
        </p:nvGrpSpPr>
        <p:grpSpPr>
          <a:xfrm>
            <a:off x="1028700" y="3912925"/>
            <a:ext cx="1023862" cy="1023862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D39327F-4DA9-D837-355A-826C240E502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DBBF98D3-486A-B713-F050-7BF0E5DC2C24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83A8CBFC-B113-FBC9-DABA-FC6EB2C96AE3}"/>
              </a:ext>
            </a:extLst>
          </p:cNvPr>
          <p:cNvGrpSpPr/>
          <p:nvPr/>
        </p:nvGrpSpPr>
        <p:grpSpPr>
          <a:xfrm rot="-10106257">
            <a:off x="15429887" y="7635812"/>
            <a:ext cx="2067149" cy="206714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A5898F69-BD09-3EBD-033C-F2725AB1BA6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4BA447FE-16E2-0692-F71C-B31DEF36183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206560CF-0513-67AD-4B7E-605726802377}"/>
              </a:ext>
            </a:extLst>
          </p:cNvPr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83895A88-7142-8FAE-818D-96F89C4AF4E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6E635E54-6514-8C2C-74A0-9817383DA11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>
            <a:extLst>
              <a:ext uri="{FF2B5EF4-FFF2-40B4-BE49-F238E27FC236}">
                <a16:creationId xmlns:a16="http://schemas.microsoft.com/office/drawing/2014/main" id="{F29DE610-55FC-173E-B5F9-AAA830B2E15A}"/>
              </a:ext>
            </a:extLst>
          </p:cNvPr>
          <p:cNvSpPr/>
          <p:nvPr/>
        </p:nvSpPr>
        <p:spPr>
          <a:xfrm>
            <a:off x="341851" y="1117794"/>
            <a:ext cx="2969903" cy="1857539"/>
          </a:xfrm>
          <a:custGeom>
            <a:avLst/>
            <a:gdLst/>
            <a:ahLst/>
            <a:cxnLst/>
            <a:rect l="l" t="t" r="r" b="b"/>
            <a:pathLst>
              <a:path w="2969903" h="1857539">
                <a:moveTo>
                  <a:pt x="0" y="0"/>
                </a:moveTo>
                <a:lnTo>
                  <a:pt x="2969903" y="0"/>
                </a:lnTo>
                <a:lnTo>
                  <a:pt x="2969903" y="1857539"/>
                </a:lnTo>
                <a:lnTo>
                  <a:pt x="0" y="1857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DEACC0FA-368B-AF35-CA51-895049E67083}"/>
              </a:ext>
            </a:extLst>
          </p:cNvPr>
          <p:cNvSpPr txBox="1"/>
          <p:nvPr/>
        </p:nvSpPr>
        <p:spPr>
          <a:xfrm>
            <a:off x="2514600" y="3771900"/>
            <a:ext cx="15198592" cy="436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Q1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How many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customers </a:t>
            </a:r>
            <a:r>
              <a:rPr lang="en-US" sz="3200" b="0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have subscribed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to date?</a:t>
            </a:r>
          </a:p>
          <a:p>
            <a:pPr>
              <a:lnSpc>
                <a:spcPct val="15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Q2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How many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have </a:t>
            </a:r>
            <a:r>
              <a:rPr lang="en-US" sz="3200" b="0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unsubscribed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from our services?</a:t>
            </a:r>
          </a:p>
          <a:p>
            <a:pPr>
              <a:lnSpc>
                <a:spcPct val="15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Q3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What is the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number of current customers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Q4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What is the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churn rate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Q5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What is the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average charges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per month?</a:t>
            </a:r>
          </a:p>
          <a:p>
            <a:pPr>
              <a:lnSpc>
                <a:spcPct val="15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Q6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What is the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annual revenue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?</a:t>
            </a:r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642586CE-D04B-A275-78B6-58A6822A8B4D}"/>
              </a:ext>
            </a:extLst>
          </p:cNvPr>
          <p:cNvSpPr txBox="1"/>
          <p:nvPr/>
        </p:nvSpPr>
        <p:spPr>
          <a:xfrm>
            <a:off x="2133600" y="2526380"/>
            <a:ext cx="10667317" cy="1266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EDA Questions :-</a:t>
            </a:r>
            <a:endParaRPr lang="en-US" sz="77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pic>
        <p:nvPicPr>
          <p:cNvPr id="38" name="Picture 7">
            <a:extLst>
              <a:ext uri="{FF2B5EF4-FFF2-40B4-BE49-F238E27FC236}">
                <a16:creationId xmlns:a16="http://schemas.microsoft.com/office/drawing/2014/main" id="{C9023967-724E-2913-AFDC-709C27A8CA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660442" y="3120527"/>
            <a:ext cx="4054248" cy="6543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4258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39F48-24FB-42F2-7752-78CB9A398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75CD9593-0CC1-D5B8-E2F5-B23F67F611E1}"/>
              </a:ext>
            </a:extLst>
          </p:cNvPr>
          <p:cNvSpPr/>
          <p:nvPr/>
        </p:nvSpPr>
        <p:spPr>
          <a:xfrm>
            <a:off x="604505" y="382412"/>
            <a:ext cx="2896113" cy="289611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EA2E4B9-BF63-632F-38ED-163186349195}"/>
              </a:ext>
            </a:extLst>
          </p:cNvPr>
          <p:cNvGrpSpPr/>
          <p:nvPr/>
        </p:nvGrpSpPr>
        <p:grpSpPr>
          <a:xfrm>
            <a:off x="1923378" y="1617613"/>
            <a:ext cx="14441095" cy="7051773"/>
            <a:chOff x="0" y="0"/>
            <a:chExt cx="18758712" cy="91601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A882CE78-8684-9406-CEA0-E45D570A0C7F}"/>
                </a:ext>
              </a:extLst>
            </p:cNvPr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F6690A0E-96E3-E705-F108-6B4514FBCF3E}"/>
                </a:ext>
              </a:extLst>
            </p:cNvPr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780CB4AE-F092-229F-22ED-2888459F6A5A}"/>
              </a:ext>
            </a:extLst>
          </p:cNvPr>
          <p:cNvGrpSpPr/>
          <p:nvPr/>
        </p:nvGrpSpPr>
        <p:grpSpPr>
          <a:xfrm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58179CA-19BD-BC39-D248-A2B0EA38EB23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59ADA404-8C5A-B5DF-8ACA-2A155C2C668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014F151B-2340-DA2C-21BF-BEE3DBC4611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5FF9454-7A0E-76CD-065A-81E8DDD8E64D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D4E8AC05-0F4C-5CBA-55E7-00B01040646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26917450-9511-375E-2AFB-ADF39EA1FE8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782DB140-5701-24F0-9668-E837ADF878D5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EBF2ED9A-6A96-663C-07A9-F130AC31ABF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0DC7C5A-DA9D-A4E3-7575-6A10927CB02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C3E02FB0-01BC-77D4-7F3F-E54287AD3B68}"/>
              </a:ext>
            </a:extLst>
          </p:cNvPr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6" name="Group 26">
            <a:extLst>
              <a:ext uri="{FF2B5EF4-FFF2-40B4-BE49-F238E27FC236}">
                <a16:creationId xmlns:a16="http://schemas.microsoft.com/office/drawing/2014/main" id="{80454BA4-F86C-DF9F-11A6-F79D45E20BC8}"/>
              </a:ext>
            </a:extLst>
          </p:cNvPr>
          <p:cNvGrpSpPr/>
          <p:nvPr/>
        </p:nvGrpSpPr>
        <p:grpSpPr>
          <a:xfrm>
            <a:off x="1028700" y="3912925"/>
            <a:ext cx="1023862" cy="1023862"/>
            <a:chOff x="0" y="0"/>
            <a:chExt cx="812800" cy="812800"/>
          </a:xfrm>
        </p:grpSpPr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ACB3D7CD-53EE-F24D-3912-3017569391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8" name="TextBox 28">
              <a:extLst>
                <a:ext uri="{FF2B5EF4-FFF2-40B4-BE49-F238E27FC236}">
                  <a16:creationId xmlns:a16="http://schemas.microsoft.com/office/drawing/2014/main" id="{20D523F4-D47C-795C-C794-382665DED3D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9" name="Group 29">
            <a:extLst>
              <a:ext uri="{FF2B5EF4-FFF2-40B4-BE49-F238E27FC236}">
                <a16:creationId xmlns:a16="http://schemas.microsoft.com/office/drawing/2014/main" id="{4C460E1D-7ADD-F926-EFCF-2956D4EC8CB7}"/>
              </a:ext>
            </a:extLst>
          </p:cNvPr>
          <p:cNvGrpSpPr/>
          <p:nvPr/>
        </p:nvGrpSpPr>
        <p:grpSpPr>
          <a:xfrm rot="-10106257">
            <a:off x="15429887" y="7635812"/>
            <a:ext cx="2067149" cy="2067149"/>
            <a:chOff x="0" y="0"/>
            <a:chExt cx="812800" cy="812800"/>
          </a:xfrm>
        </p:grpSpPr>
        <p:sp>
          <p:nvSpPr>
            <p:cNvPr id="30" name="Freeform 30">
              <a:extLst>
                <a:ext uri="{FF2B5EF4-FFF2-40B4-BE49-F238E27FC236}">
                  <a16:creationId xmlns:a16="http://schemas.microsoft.com/office/drawing/2014/main" id="{5338DB58-6965-106E-A30E-DE81E538BD8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id="31" name="TextBox 31">
              <a:extLst>
                <a:ext uri="{FF2B5EF4-FFF2-40B4-BE49-F238E27FC236}">
                  <a16:creationId xmlns:a16="http://schemas.microsoft.com/office/drawing/2014/main" id="{0151B240-DBD5-2EEC-B906-7E229520AB0F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2" name="Group 32">
            <a:extLst>
              <a:ext uri="{FF2B5EF4-FFF2-40B4-BE49-F238E27FC236}">
                <a16:creationId xmlns:a16="http://schemas.microsoft.com/office/drawing/2014/main" id="{300C67C2-762A-05EF-15FC-5B23E044D284}"/>
              </a:ext>
            </a:extLst>
          </p:cNvPr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id="33" name="Freeform 33">
              <a:extLst>
                <a:ext uri="{FF2B5EF4-FFF2-40B4-BE49-F238E27FC236}">
                  <a16:creationId xmlns:a16="http://schemas.microsoft.com/office/drawing/2014/main" id="{AC1F46CA-8A15-5D78-6908-7F98E778209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4" name="TextBox 34">
              <a:extLst>
                <a:ext uri="{FF2B5EF4-FFF2-40B4-BE49-F238E27FC236}">
                  <a16:creationId xmlns:a16="http://schemas.microsoft.com/office/drawing/2014/main" id="{ECCF0174-7259-B829-1527-C49826CEEC12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5" name="Freeform 35">
            <a:extLst>
              <a:ext uri="{FF2B5EF4-FFF2-40B4-BE49-F238E27FC236}">
                <a16:creationId xmlns:a16="http://schemas.microsoft.com/office/drawing/2014/main" id="{AC0A0B5D-65E9-178B-ABAE-027B30E43FCB}"/>
              </a:ext>
            </a:extLst>
          </p:cNvPr>
          <p:cNvSpPr/>
          <p:nvPr/>
        </p:nvSpPr>
        <p:spPr>
          <a:xfrm>
            <a:off x="341851" y="1117794"/>
            <a:ext cx="2969903" cy="1857539"/>
          </a:xfrm>
          <a:custGeom>
            <a:avLst/>
            <a:gdLst/>
            <a:ahLst/>
            <a:cxnLst/>
            <a:rect l="l" t="t" r="r" b="b"/>
            <a:pathLst>
              <a:path w="2969903" h="1857539">
                <a:moveTo>
                  <a:pt x="0" y="0"/>
                </a:moveTo>
                <a:lnTo>
                  <a:pt x="2969903" y="0"/>
                </a:lnTo>
                <a:lnTo>
                  <a:pt x="2969903" y="1857539"/>
                </a:lnTo>
                <a:lnTo>
                  <a:pt x="0" y="1857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6" name="TextBox 36">
            <a:extLst>
              <a:ext uri="{FF2B5EF4-FFF2-40B4-BE49-F238E27FC236}">
                <a16:creationId xmlns:a16="http://schemas.microsoft.com/office/drawing/2014/main" id="{B615FCE9-82F2-F77A-9CEF-642BE7384E10}"/>
              </a:ext>
            </a:extLst>
          </p:cNvPr>
          <p:cNvSpPr txBox="1"/>
          <p:nvPr/>
        </p:nvSpPr>
        <p:spPr>
          <a:xfrm>
            <a:off x="2209800" y="3876766"/>
            <a:ext cx="15198592" cy="46934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Q7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What is the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sum of Monthly Charges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per Internet Service?</a:t>
            </a:r>
          </a:p>
          <a:p>
            <a:pPr marL="715963" indent="-715963">
              <a:lnSpc>
                <a:spcPct val="12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Q8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What is the </a:t>
            </a:r>
            <a:r>
              <a:rPr lang="en-US" sz="3200" b="1" i="0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number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of </a:t>
            </a:r>
            <a:r>
              <a:rPr lang="en-US" sz="3200" b="0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subscribed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and </a:t>
            </a:r>
            <a:r>
              <a:rPr lang="en-US" sz="3200" b="0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unsubscribed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customers per their demographic information?</a:t>
            </a:r>
          </a:p>
          <a:p>
            <a:pPr>
              <a:lnSpc>
                <a:spcPct val="12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Q9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What are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services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the subscribed and unsubscribed customers were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using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?</a:t>
            </a:r>
          </a:p>
          <a:p>
            <a:pPr>
              <a:lnSpc>
                <a:spcPct val="12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Q10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What is the number of subscribed and unsubscribed customers </a:t>
            </a:r>
            <a:endParaRPr lang="ar-EG" sz="320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pPr indent="990600">
              <a:lnSpc>
                <a:spcPct val="120000"/>
              </a:lnSpc>
            </a:pP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per their account information?</a:t>
            </a:r>
          </a:p>
          <a:p>
            <a:pPr>
              <a:lnSpc>
                <a:spcPct val="12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Q11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What is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tenure distribution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of the existing customer?</a:t>
            </a:r>
          </a:p>
          <a:p>
            <a:pPr>
              <a:lnSpc>
                <a:spcPct val="120000"/>
              </a:lnSpc>
            </a:pP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Q12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Which factors 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have the strongest </a:t>
            </a:r>
            <a:r>
              <a:rPr lang="en-US" sz="32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correlation with churn</a:t>
            </a:r>
            <a:r>
              <a:rPr lang="en-US" sz="32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?</a:t>
            </a:r>
          </a:p>
        </p:txBody>
      </p:sp>
      <p:sp>
        <p:nvSpPr>
          <p:cNvPr id="37" name="TextBox 34">
            <a:extLst>
              <a:ext uri="{FF2B5EF4-FFF2-40B4-BE49-F238E27FC236}">
                <a16:creationId xmlns:a16="http://schemas.microsoft.com/office/drawing/2014/main" id="{D1A1488B-71E6-D914-EFE2-8CCD8048A6B9}"/>
              </a:ext>
            </a:extLst>
          </p:cNvPr>
          <p:cNvSpPr txBox="1"/>
          <p:nvPr/>
        </p:nvSpPr>
        <p:spPr>
          <a:xfrm>
            <a:off x="2133600" y="2526380"/>
            <a:ext cx="10667317" cy="12665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sz="8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EDA Questions :-</a:t>
            </a:r>
            <a:endParaRPr lang="en-US" sz="77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pic>
        <p:nvPicPr>
          <p:cNvPr id="20" name="Picture 9">
            <a:extLst>
              <a:ext uri="{FF2B5EF4-FFF2-40B4-BE49-F238E27FC236}">
                <a16:creationId xmlns:a16="http://schemas.microsoft.com/office/drawing/2014/main" id="{B97F1DCA-AD89-FD79-CF0B-FC1BDCBF0C2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3927252" y="6234640"/>
            <a:ext cx="1905074" cy="365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6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3317A-29FC-EBFF-CE5E-E5B1FB4D4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8E4B253-EFA7-27DE-CB4F-85E7965442BC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21083246" cy="106900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EEB004D-B46C-B6E0-CE2A-4181EDB6F097}"/>
                </a:ext>
              </a:extLst>
            </p:cNvPr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E1F2BA81-B627-DD0A-D4DF-7A72581D06C6}"/>
                </a:ext>
              </a:extLst>
            </p:cNvPr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0CA67EDC-FA0D-0B8D-085D-D970AB325D7C}"/>
              </a:ext>
            </a:extLst>
          </p:cNvPr>
          <p:cNvGrpSpPr/>
          <p:nvPr/>
        </p:nvGrpSpPr>
        <p:grpSpPr>
          <a:xfrm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03B7A35-570C-E5E1-8FA0-0D828FC40D86}"/>
                </a:ext>
              </a:extLst>
            </p:cNvPr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46170B3F-9356-F130-7312-BB4F4C19586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448C0D5D-BFEE-9D0B-ECAE-91C9F5910F3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0E699314-5892-32D6-38A0-5749DB64EF8A}"/>
                </a:ext>
              </a:extLst>
            </p:cNvPr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354ABC97-BA6C-3A6E-FD5B-822EC00EE71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754E9C6A-DE92-E5F3-CC70-D1FA140D513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157D80D5-C427-96C1-7147-66254899BD85}"/>
                </a:ext>
              </a:extLst>
            </p:cNvPr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19E07AD-D731-6E9D-D21F-7072C867606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75B23CF2-D1C8-8E65-518E-89220637B8B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C0D1743E-EF99-298F-FEE4-1955250FDE50}"/>
              </a:ext>
            </a:extLst>
          </p:cNvPr>
          <p:cNvSpPr txBox="1"/>
          <p:nvPr/>
        </p:nvSpPr>
        <p:spPr>
          <a:xfrm>
            <a:off x="10363200" y="3806746"/>
            <a:ext cx="7670384" cy="167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522"/>
              </a:lnSpc>
            </a:pPr>
            <a:r>
              <a:rPr lang="en-US" sz="8800" b="1" spc="507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EDA &amp; Insights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B4859BA4-F755-8029-70C3-B6F4D241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2910742" y="2662148"/>
            <a:ext cx="12853468" cy="10467716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38D43EF1-9BBE-6596-4EEC-146B14014241}"/>
              </a:ext>
            </a:extLst>
          </p:cNvPr>
          <p:cNvSpPr txBox="1"/>
          <p:nvPr/>
        </p:nvSpPr>
        <p:spPr>
          <a:xfrm>
            <a:off x="9144000" y="5601511"/>
            <a:ext cx="7733225" cy="1372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711"/>
              </a:lnSpc>
            </a:pPr>
            <a:r>
              <a:rPr lang="en-US" sz="10399" b="1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in Python</a:t>
            </a:r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6E314ED-1D8A-EF47-A0F1-EFCFA6100A6F}"/>
              </a:ext>
            </a:extLst>
          </p:cNvPr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396246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04505" y="382412"/>
            <a:ext cx="2896113" cy="289611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28700" y="3912925"/>
            <a:ext cx="1023862" cy="1023862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/>
          <p:cNvSpPr/>
          <p:nvPr/>
        </p:nvSpPr>
        <p:spPr>
          <a:xfrm>
            <a:off x="341851" y="1117794"/>
            <a:ext cx="2969903" cy="1857539"/>
          </a:xfrm>
          <a:custGeom>
            <a:avLst/>
            <a:gdLst/>
            <a:ahLst/>
            <a:cxnLst/>
            <a:rect l="l" t="t" r="r" b="b"/>
            <a:pathLst>
              <a:path w="2969903" h="1857539">
                <a:moveTo>
                  <a:pt x="0" y="0"/>
                </a:moveTo>
                <a:lnTo>
                  <a:pt x="2969903" y="0"/>
                </a:lnTo>
                <a:lnTo>
                  <a:pt x="2969903" y="1857539"/>
                </a:lnTo>
                <a:lnTo>
                  <a:pt x="0" y="18575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BA3BFA1-1D7A-A655-D8D3-AA62322C8A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87" y="221011"/>
            <a:ext cx="17962825" cy="10104089"/>
          </a:xfrm>
          <a:prstGeom prst="rect">
            <a:avLst/>
          </a:prstGeom>
        </p:spPr>
      </p:pic>
      <p:sp>
        <p:nvSpPr>
          <p:cNvPr id="41" name="TextBox 34">
            <a:extLst>
              <a:ext uri="{FF2B5EF4-FFF2-40B4-BE49-F238E27FC236}">
                <a16:creationId xmlns:a16="http://schemas.microsoft.com/office/drawing/2014/main" id="{D338AD37-3838-6E44-6C60-2218170DBF59}"/>
              </a:ext>
            </a:extLst>
          </p:cNvPr>
          <p:cNvSpPr txBox="1"/>
          <p:nvPr/>
        </p:nvSpPr>
        <p:spPr>
          <a:xfrm>
            <a:off x="6324600" y="1431330"/>
            <a:ext cx="9753600" cy="1230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sz="6600" b="1" dirty="0">
                <a:solidFill>
                  <a:schemeClr val="accent1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Some correlations got found</a:t>
            </a:r>
          </a:p>
        </p:txBody>
      </p:sp>
    </p:spTree>
    <p:extLst>
      <p:ext uri="{BB962C8B-B14F-4D97-AF65-F5344CB8AC3E}">
        <p14:creationId xmlns:p14="http://schemas.microsoft.com/office/powerpoint/2010/main" val="3816721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9A017-EB4A-3558-6739-9521873AA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8811FDFA-D35C-F890-8EE6-9C63F6670C61}"/>
              </a:ext>
            </a:extLst>
          </p:cNvPr>
          <p:cNvGrpSpPr/>
          <p:nvPr/>
        </p:nvGrpSpPr>
        <p:grpSpPr>
          <a:xfrm>
            <a:off x="716407" y="495300"/>
            <a:ext cx="17038193" cy="9448800"/>
            <a:chOff x="0" y="0"/>
            <a:chExt cx="18758712" cy="916012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B8916454-FD5B-AC08-0BE9-E0CCDF2CF0A0}"/>
                </a:ext>
              </a:extLst>
            </p:cNvPr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EC07596-F070-4125-A9C1-832D6CCE81A9}"/>
                </a:ext>
              </a:extLst>
            </p:cNvPr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378752F-162E-864A-5480-E0DC8A343524}"/>
              </a:ext>
            </a:extLst>
          </p:cNvPr>
          <p:cNvGrpSpPr/>
          <p:nvPr/>
        </p:nvGrpSpPr>
        <p:grpSpPr>
          <a:xfrm>
            <a:off x="16320319" y="816941"/>
            <a:ext cx="1154593" cy="321067"/>
            <a:chOff x="0" y="0"/>
            <a:chExt cx="1539457" cy="428090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FC5D86A-3FE5-5A3C-17EB-AC53316A57F6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2B3E3BD5-16DA-1518-B2F9-4468061F2A4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3143030-406D-ADE0-3ABC-BA3BC1170FE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4B5F068C-0CB0-12D4-C235-1F5464AD09FE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F0EA031-7618-1916-979E-84819DE02EC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AB2AF5A-24BA-69AE-E87C-0331CB84B54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4EDDA063-7D60-F902-882D-1E0F1664A6F4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19343B75-99E5-8B2D-ACC6-1E8391A414B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E289049F-1B62-1486-4D30-40917145B37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CE28245C-1F67-3EEB-7426-E66EBFF70EBC}"/>
              </a:ext>
            </a:extLst>
          </p:cNvPr>
          <p:cNvSpPr txBox="1"/>
          <p:nvPr/>
        </p:nvSpPr>
        <p:spPr>
          <a:xfrm>
            <a:off x="1828800" y="1333500"/>
            <a:ext cx="7699617" cy="125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Correlations</a:t>
            </a:r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D11C9F5C-0726-1CD5-E3BD-CB80206246A6}"/>
              </a:ext>
            </a:extLst>
          </p:cNvPr>
          <p:cNvSpPr/>
          <p:nvPr/>
        </p:nvSpPr>
        <p:spPr>
          <a:xfrm>
            <a:off x="716407" y="1489246"/>
            <a:ext cx="16980517" cy="99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79DD6AB7-275C-FDBE-A914-9E6AE13D0601}"/>
              </a:ext>
            </a:extLst>
          </p:cNvPr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81888E8A-ECCE-18B8-9998-00201398B0AA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6B6D1F4E-4429-4CBA-BFBE-D240FF28B676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EE95BBD4-65FB-F8EB-C779-E8F381A66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0400" y="1593541"/>
            <a:ext cx="7471611" cy="8502959"/>
          </a:xfrm>
          <a:prstGeom prst="rect">
            <a:avLst/>
          </a:prstGeom>
        </p:spPr>
      </p:pic>
      <p:sp>
        <p:nvSpPr>
          <p:cNvPr id="22" name="TextBox 22">
            <a:extLst>
              <a:ext uri="{FF2B5EF4-FFF2-40B4-BE49-F238E27FC236}">
                <a16:creationId xmlns:a16="http://schemas.microsoft.com/office/drawing/2014/main" id="{88ABFB1C-7DE3-4378-CC59-2DC26A30B58D}"/>
              </a:ext>
            </a:extLst>
          </p:cNvPr>
          <p:cNvSpPr txBox="1"/>
          <p:nvPr/>
        </p:nvSpPr>
        <p:spPr>
          <a:xfrm>
            <a:off x="1037856" y="2628900"/>
            <a:ext cx="10628663" cy="72122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4"/>
              </a:lnSpc>
              <a:spcAft>
                <a:spcPts val="1200"/>
              </a:spcAft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● </a:t>
            </a:r>
            <a:r>
              <a:rPr lang="en-US" sz="4000" b="1" u="sng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Positive Correlations</a:t>
            </a: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with Churn:</a:t>
            </a:r>
          </a:p>
          <a:p>
            <a:pPr lvl="1">
              <a:lnSpc>
                <a:spcPts val="3984"/>
              </a:lnSpc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- `Month-to-month` contract</a:t>
            </a:r>
          </a:p>
          <a:p>
            <a:pPr lvl="1">
              <a:lnSpc>
                <a:spcPts val="3984"/>
              </a:lnSpc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- `online security` &amp; `Tech Support` and `Fiber obtic` </a:t>
            </a:r>
          </a:p>
          <a:p>
            <a:pPr>
              <a:lnSpc>
                <a:spcPts val="3984"/>
              </a:lnSpc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	  ** These Customers are more likely to churn.**</a:t>
            </a:r>
          </a:p>
          <a:p>
            <a:pPr marL="3849688" indent="-3849688">
              <a:lnSpc>
                <a:spcPct val="110000"/>
              </a:lnSpc>
              <a:spcBef>
                <a:spcPts val="1200"/>
              </a:spcBef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● </a:t>
            </a:r>
            <a:r>
              <a:rPr lang="en-US" sz="4000" b="1" u="sng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Negative Correlations</a:t>
            </a:r>
          </a:p>
          <a:p>
            <a:pPr lvl="1">
              <a:lnSpc>
                <a:spcPts val="3984"/>
              </a:lnSpc>
              <a:spcBef>
                <a:spcPts val="1200"/>
              </a:spcBef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cs typeface="Dumondi Condensed Bold"/>
                <a:sym typeface="Dumondi Condensed Bold"/>
              </a:rPr>
              <a:t>- `two-year` contracts</a:t>
            </a:r>
          </a:p>
          <a:p>
            <a:pPr marL="1028700" lvl="1" indent="-571500">
              <a:lnSpc>
                <a:spcPts val="3984"/>
              </a:lnSpc>
              <a:spcBef>
                <a:spcPts val="1200"/>
              </a:spcBef>
              <a:buFontTx/>
              <a:buChar char="-"/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cs typeface="Dumondi Condensed Bold"/>
                <a:sym typeface="Dumondi Condensed Bold"/>
              </a:rPr>
              <a:t>`tenure` &amp; Other Servies Like `online security`,</a:t>
            </a:r>
          </a:p>
          <a:p>
            <a:pPr lvl="1">
              <a:lnSpc>
                <a:spcPts val="3984"/>
              </a:lnSpc>
              <a:spcBef>
                <a:spcPts val="1200"/>
              </a:spcBef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cs typeface="Dumondi Condensed Bold"/>
                <a:sym typeface="Dumondi Condensed Bold"/>
              </a:rPr>
              <a:t>	 `streaming TV`, `online backup`, and `tech support`</a:t>
            </a:r>
          </a:p>
          <a:p>
            <a:pPr indent="-3849688">
              <a:lnSpc>
                <a:spcPts val="3984"/>
              </a:lnSpc>
              <a:spcBef>
                <a:spcPts val="1200"/>
              </a:spcBef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cs typeface="Dumondi Condensed Bold"/>
                <a:sym typeface="Dumondi Condensed Bold"/>
              </a:rPr>
              <a:t>   **customers with these services are less likely to churn.**</a:t>
            </a:r>
          </a:p>
          <a:p>
            <a:pPr marL="3849688" indent="-3849688">
              <a:lnSpc>
                <a:spcPct val="110000"/>
              </a:lnSpc>
              <a:spcBef>
                <a:spcPts val="1200"/>
              </a:spcBef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● </a:t>
            </a:r>
            <a:r>
              <a:rPr lang="en-US" sz="4000" b="1" u="sng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No Correlations</a:t>
            </a: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with:</a:t>
            </a:r>
          </a:p>
          <a:p>
            <a:pPr lvl="1" indent="-3849688">
              <a:lnSpc>
                <a:spcPts val="3984"/>
              </a:lnSpc>
              <a:spcBef>
                <a:spcPts val="1200"/>
              </a:spcBef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cs typeface="Dumondi Condensed Bold"/>
                <a:sym typeface="Dumondi Condensed Bold"/>
              </a:rPr>
              <a:t>   - `Gender` &amp; `Phone Services` and `Multi Lines`</a:t>
            </a:r>
          </a:p>
        </p:txBody>
      </p:sp>
    </p:spTree>
    <p:extLst>
      <p:ext uri="{BB962C8B-B14F-4D97-AF65-F5344CB8AC3E}">
        <p14:creationId xmlns:p14="http://schemas.microsoft.com/office/powerpoint/2010/main" val="1660258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B4276-D1A8-392F-0C16-3026FBE027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232D13-A981-CDBB-6F07-9F5301979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0" y="0"/>
            <a:ext cx="9346557" cy="6080760"/>
          </a:xfrm>
          <a:prstGeom prst="rect">
            <a:avLst/>
          </a:prstGeom>
        </p:spPr>
      </p:pic>
      <p:sp>
        <p:nvSpPr>
          <p:cNvPr id="6" name="TextBox 34">
            <a:extLst>
              <a:ext uri="{FF2B5EF4-FFF2-40B4-BE49-F238E27FC236}">
                <a16:creationId xmlns:a16="http://schemas.microsoft.com/office/drawing/2014/main" id="{D6056045-96AA-8179-1C8A-14B0C7A71DEA}"/>
              </a:ext>
            </a:extLst>
          </p:cNvPr>
          <p:cNvSpPr txBox="1"/>
          <p:nvPr/>
        </p:nvSpPr>
        <p:spPr>
          <a:xfrm>
            <a:off x="457200" y="6210300"/>
            <a:ext cx="176784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Customers with shorter tenures, especially within the first 10 months,</a:t>
            </a:r>
          </a:p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 	have a higher churn rate, highlighting the importance of focusing on retention strategies 	during this critical initial period.</a:t>
            </a:r>
          </a:p>
          <a:p>
            <a:pPr algn="just">
              <a:spcBef>
                <a:spcPct val="0"/>
              </a:spcBef>
            </a:pPr>
            <a:endParaRPr lang="en-US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Customer retention improves over time, emphasizing the need to engage and support </a:t>
            </a:r>
          </a:p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	new customers early to reduce churn and enhance long-term loyalty.</a:t>
            </a: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5D9D38DD-63BC-D7A2-D3A5-771772218D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95800" y="723900"/>
            <a:ext cx="2895600" cy="5036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22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442073" y="974057"/>
            <a:ext cx="6928577" cy="888443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-1164697" y="1266114"/>
            <a:ext cx="2790777" cy="2790777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6" name="Group 6"/>
          <p:cNvGrpSpPr/>
          <p:nvPr/>
        </p:nvGrpSpPr>
        <p:grpSpPr>
          <a:xfrm>
            <a:off x="1944651" y="687907"/>
            <a:ext cx="681586" cy="681586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385040" y="8891612"/>
            <a:ext cx="2790777" cy="2790777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3911846" y="8677522"/>
            <a:ext cx="802223" cy="80222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sp>
        <p:nvSpPr>
          <p:cNvPr id="15" name="Freeform 15"/>
          <p:cNvSpPr/>
          <p:nvPr/>
        </p:nvSpPr>
        <p:spPr>
          <a:xfrm>
            <a:off x="3101021" y="1676569"/>
            <a:ext cx="2423873" cy="1516022"/>
          </a:xfrm>
          <a:custGeom>
            <a:avLst/>
            <a:gdLst/>
            <a:ahLst/>
            <a:cxnLst/>
            <a:rect l="l" t="t" r="r" b="b"/>
            <a:pathLst>
              <a:path w="2423873" h="1516022">
                <a:moveTo>
                  <a:pt x="0" y="0"/>
                </a:moveTo>
                <a:lnTo>
                  <a:pt x="2423873" y="0"/>
                </a:lnTo>
                <a:lnTo>
                  <a:pt x="2423873" y="1516022"/>
                </a:lnTo>
                <a:lnTo>
                  <a:pt x="0" y="15160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1626079" y="3327797"/>
            <a:ext cx="8465050" cy="1795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437"/>
              </a:lnSpc>
              <a:spcBef>
                <a:spcPct val="0"/>
              </a:spcBef>
            </a:pPr>
            <a:r>
              <a:rPr lang="en-US" sz="11026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Telco Customer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26078" y="4506106"/>
            <a:ext cx="12166121" cy="24572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1735"/>
              </a:lnSpc>
              <a:spcBef>
                <a:spcPct val="0"/>
              </a:spcBef>
            </a:pPr>
            <a:r>
              <a:rPr lang="en-US" sz="127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Churn Analysis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395148" y="821657"/>
            <a:ext cx="3497704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79"/>
              </a:lnSpc>
              <a:spcBef>
                <a:spcPct val="0"/>
              </a:spcBef>
            </a:pPr>
            <a:r>
              <a:rPr lang="en-US" sz="2699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Presented by NTI Team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626079" y="6955104"/>
            <a:ext cx="8660921" cy="6283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sz="3499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Analyzing customers churn in the telecommunications industry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7D4950-C6D4-1E3E-CC9D-811F175C4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41659BD-4D8F-1723-32C8-AA60363A6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84988" cy="6743700"/>
          </a:xfrm>
          <a:prstGeom prst="rect">
            <a:avLst/>
          </a:prstGeom>
        </p:spPr>
      </p:pic>
      <p:sp>
        <p:nvSpPr>
          <p:cNvPr id="7" name="TextBox 34">
            <a:extLst>
              <a:ext uri="{FF2B5EF4-FFF2-40B4-BE49-F238E27FC236}">
                <a16:creationId xmlns:a16="http://schemas.microsoft.com/office/drawing/2014/main" id="{6D9299B3-0A3E-C597-0723-174A29AC87B9}"/>
              </a:ext>
            </a:extLst>
          </p:cNvPr>
          <p:cNvSpPr txBox="1"/>
          <p:nvPr/>
        </p:nvSpPr>
        <p:spPr>
          <a:xfrm>
            <a:off x="1371600" y="6743700"/>
            <a:ext cx="17678400" cy="2549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It's logical that Total Charges increase as the Tenure increase.</a:t>
            </a:r>
          </a:p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But it seems that there is no </a:t>
            </a:r>
            <a:r>
              <a:rPr lang="en-US" sz="4400" b="1" dirty="0" err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realtion</a:t>
            </a:r>
            <a:r>
              <a:rPr lang="en-US" sz="44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 between Total Charges and Churns rate.</a:t>
            </a:r>
          </a:p>
        </p:txBody>
      </p:sp>
      <p:pic>
        <p:nvPicPr>
          <p:cNvPr id="8" name="Picture 10">
            <a:extLst>
              <a:ext uri="{FF2B5EF4-FFF2-40B4-BE49-F238E27FC236}">
                <a16:creationId xmlns:a16="http://schemas.microsoft.com/office/drawing/2014/main" id="{4E0E1A0E-6E8C-6D54-3638-8C0D7A18AB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487400" y="198534"/>
            <a:ext cx="3529256" cy="654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348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5BA4CC-48FC-CBCD-EE11-4BAFB9803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1D7EF-8A12-4ED3-FD91-47FD9128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876300"/>
            <a:ext cx="14401800" cy="9034156"/>
          </a:xfrm>
          <a:prstGeom prst="rect">
            <a:avLst/>
          </a:prstGeom>
        </p:spPr>
      </p:pic>
      <p:sp>
        <p:nvSpPr>
          <p:cNvPr id="4" name="TextBox 34">
            <a:extLst>
              <a:ext uri="{FF2B5EF4-FFF2-40B4-BE49-F238E27FC236}">
                <a16:creationId xmlns:a16="http://schemas.microsoft.com/office/drawing/2014/main" id="{51FF4219-0E72-CEE5-995D-7FF9AEAB9A5F}"/>
              </a:ext>
            </a:extLst>
          </p:cNvPr>
          <p:cNvSpPr txBox="1"/>
          <p:nvPr/>
        </p:nvSpPr>
        <p:spPr>
          <a:xfrm>
            <a:off x="6400800" y="4152900"/>
            <a:ext cx="9601200" cy="6155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Higher churn when the total charges are lower.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949CB185-E40B-173B-0A39-29CCDC259F2D}"/>
              </a:ext>
            </a:extLst>
          </p:cNvPr>
          <p:cNvSpPr/>
          <p:nvPr/>
        </p:nvSpPr>
        <p:spPr>
          <a:xfrm rot="18821210">
            <a:off x="6392733" y="1949271"/>
            <a:ext cx="1002092" cy="230305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88624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DB2EF-327A-D7FB-6A50-9A0786AD1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34FBA2-9592-4A08-B623-B51CAF7E2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95300"/>
            <a:ext cx="10101262" cy="6329199"/>
          </a:xfrm>
          <a:prstGeom prst="rect">
            <a:avLst/>
          </a:prstGeom>
        </p:spPr>
      </p:pic>
      <p:sp>
        <p:nvSpPr>
          <p:cNvPr id="4" name="TextBox 34">
            <a:extLst>
              <a:ext uri="{FF2B5EF4-FFF2-40B4-BE49-F238E27FC236}">
                <a16:creationId xmlns:a16="http://schemas.microsoft.com/office/drawing/2014/main" id="{F136AFF6-2E6E-9A0A-D39C-C6B11917D203}"/>
              </a:ext>
            </a:extLst>
          </p:cNvPr>
          <p:cNvSpPr txBox="1"/>
          <p:nvPr/>
        </p:nvSpPr>
        <p:spPr>
          <a:xfrm>
            <a:off x="1143000" y="6972300"/>
            <a:ext cx="17449800" cy="2416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Higher customers churn when the monthly charges are high.</a:t>
            </a:r>
          </a:p>
          <a:p>
            <a:pPr algn="just">
              <a:spcBef>
                <a:spcPts val="3000"/>
              </a:spcBef>
            </a:pPr>
            <a:r>
              <a:rPr lang="en-US" sz="44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We have successfully extracted the churn correlation with other feature.</a:t>
            </a:r>
          </a:p>
          <a:p>
            <a:pPr algn="just">
              <a:spcBef>
                <a:spcPct val="0"/>
              </a:spcBef>
            </a:pPr>
            <a:r>
              <a:rPr lang="en-US" sz="44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	Now, we would like to take a quick look at the overall company performance.</a:t>
            </a:r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7B91A654-8BCD-674C-8276-9B285F5C43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954000" y="1104900"/>
            <a:ext cx="3978537" cy="6421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3793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029C9-9837-6490-F939-34BCBBF4C0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1C8B72F-C3F5-D32F-E690-CF8CABFD8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3"/>
          <a:stretch/>
        </p:blipFill>
        <p:spPr>
          <a:xfrm>
            <a:off x="2285999" y="1724957"/>
            <a:ext cx="12954000" cy="2590800"/>
          </a:xfrm>
          <a:prstGeom prst="rect">
            <a:avLst/>
          </a:prstGeom>
        </p:spPr>
      </p:pic>
      <p:sp>
        <p:nvSpPr>
          <p:cNvPr id="4" name="TextBox 34">
            <a:extLst>
              <a:ext uri="{FF2B5EF4-FFF2-40B4-BE49-F238E27FC236}">
                <a16:creationId xmlns:a16="http://schemas.microsoft.com/office/drawing/2014/main" id="{C8843999-E8C4-B248-A302-7446534F7779}"/>
              </a:ext>
            </a:extLst>
          </p:cNvPr>
          <p:cNvSpPr txBox="1"/>
          <p:nvPr/>
        </p:nvSpPr>
        <p:spPr>
          <a:xfrm>
            <a:off x="533400" y="4610100"/>
            <a:ext cx="17678400" cy="49244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TotalCharges and tenure: Correlation = 0.8 → Strong relationship </a:t>
            </a:r>
            <a:endParaRPr lang="ar-EG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  <a:p>
            <a:pPr algn="just">
              <a:spcBef>
                <a:spcPct val="0"/>
              </a:spcBef>
            </a:pPr>
            <a:r>
              <a:rPr lang="ar-EG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	</a:t>
            </a: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(but not 100%, which means there might be other factors influencing    TotalCharges)</a:t>
            </a:r>
            <a:endParaRPr lang="ar-EG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  <a:p>
            <a:pPr algn="just">
              <a:spcBef>
                <a:spcPct val="0"/>
              </a:spcBef>
            </a:pPr>
            <a:endParaRPr lang="en-US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TotalCharges and </a:t>
            </a:r>
            <a:r>
              <a:rPr lang="en-US" sz="4000" b="1" dirty="0" err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MonthlyCharges</a:t>
            </a: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:</a:t>
            </a:r>
            <a:r>
              <a:rPr lang="ar-EG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 </a:t>
            </a: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Correlation = 0.6 → Moderate relationship,</a:t>
            </a:r>
            <a:endParaRPr lang="ar-EG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  <a:p>
            <a:pPr algn="just">
              <a:spcBef>
                <a:spcPct val="0"/>
              </a:spcBef>
            </a:pPr>
            <a:r>
              <a:rPr lang="ar-EG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	</a:t>
            </a: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meaning TotalCharges does not solely depend on </a:t>
            </a:r>
            <a:r>
              <a:rPr lang="en-US" sz="4000" b="1" dirty="0" err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MonthlyCharges</a:t>
            </a: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.</a:t>
            </a:r>
            <a:endParaRPr lang="ar-EG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  <a:p>
            <a:pPr algn="just">
              <a:spcBef>
                <a:spcPct val="0"/>
              </a:spcBef>
            </a:pPr>
            <a:endParaRPr lang="ar-EG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tenure and </a:t>
            </a:r>
            <a:r>
              <a:rPr lang="en-US" sz="4000" b="1" dirty="0" err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MonthlyCharges</a:t>
            </a: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: Correlation = 0.2 → Weak relationship, </a:t>
            </a:r>
            <a:endParaRPr lang="ar-EG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  <a:p>
            <a:pPr algn="just">
              <a:spcBef>
                <a:spcPct val="0"/>
              </a:spcBef>
            </a:pPr>
            <a:r>
              <a:rPr lang="ar-EG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	</a:t>
            </a: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indicating that the duration a customer has stayed does not strongly correlate</a:t>
            </a:r>
            <a:r>
              <a:rPr lang="ar-EG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.</a:t>
            </a:r>
            <a:endParaRPr lang="en-US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sp>
        <p:nvSpPr>
          <p:cNvPr id="5" name="TextBox 21">
            <a:extLst>
              <a:ext uri="{FF2B5EF4-FFF2-40B4-BE49-F238E27FC236}">
                <a16:creationId xmlns:a16="http://schemas.microsoft.com/office/drawing/2014/main" id="{B12EF13F-30BA-4D7A-E361-5DED46A94667}"/>
              </a:ext>
            </a:extLst>
          </p:cNvPr>
          <p:cNvSpPr txBox="1"/>
          <p:nvPr/>
        </p:nvSpPr>
        <p:spPr>
          <a:xfrm>
            <a:off x="4913191" y="114300"/>
            <a:ext cx="7699617" cy="1271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 b="1" u="sng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35978332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C0D3B-F4CD-7DF5-C5B0-ED9AC44E2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4CB35D9-8CBD-138E-95F1-BD676359A166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21083246" cy="106900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D4043FF-998E-CA0D-FE1C-28D2FC0E8B7A}"/>
                </a:ext>
              </a:extLst>
            </p:cNvPr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81E853E0-29F0-B335-2386-03F5A9CEE2F8}"/>
                </a:ext>
              </a:extLst>
            </p:cNvPr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A36E46F9-1587-210A-6958-E57E3D87F368}"/>
              </a:ext>
            </a:extLst>
          </p:cNvPr>
          <p:cNvGrpSpPr/>
          <p:nvPr/>
        </p:nvGrpSpPr>
        <p:grpSpPr>
          <a:xfrm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BF77A5E3-23F7-ABF1-211D-A937BCA49E64}"/>
                </a:ext>
              </a:extLst>
            </p:cNvPr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C5565441-9969-79BE-EC5E-EB89FCF113B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9F57413A-7993-3A77-1D1D-DF6E648C0F6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5860FFFD-3394-E7E9-EF7C-0F4871E832D8}"/>
                </a:ext>
              </a:extLst>
            </p:cNvPr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1A159F4F-72CF-7B0E-73BA-D6A25CD3C9F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B9D38182-A669-9F64-A38B-238541010F2F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A98960A0-5E4B-269B-AA84-B9F7C840708D}"/>
                </a:ext>
              </a:extLst>
            </p:cNvPr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75091CE-668B-D20D-9A17-FF51BC7B388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0E3CC992-5D7A-FED7-C5A3-60FF6C9811A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28C6E340-A366-525B-0A6F-20B41C73D8B1}"/>
              </a:ext>
            </a:extLst>
          </p:cNvPr>
          <p:cNvSpPr txBox="1"/>
          <p:nvPr/>
        </p:nvSpPr>
        <p:spPr>
          <a:xfrm>
            <a:off x="10134600" y="3840239"/>
            <a:ext cx="7267690" cy="167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4522"/>
              </a:lnSpc>
            </a:pPr>
            <a:r>
              <a:rPr lang="en-US" sz="9800" b="1" spc="507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Visualization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C7B15D2F-9909-7900-F24E-3D8C3C34A5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2910742" y="2662148"/>
            <a:ext cx="12853468" cy="10467716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58FE8400-BCA0-09BE-E64A-A0957C9C5E69}"/>
              </a:ext>
            </a:extLst>
          </p:cNvPr>
          <p:cNvSpPr txBox="1"/>
          <p:nvPr/>
        </p:nvSpPr>
        <p:spPr>
          <a:xfrm>
            <a:off x="9501633" y="5513839"/>
            <a:ext cx="7733225" cy="2651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10711"/>
              </a:lnSpc>
            </a:pPr>
            <a:r>
              <a:rPr lang="en-US" sz="8800" b="1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&amp; Key Insights</a:t>
            </a:r>
          </a:p>
          <a:p>
            <a:pPr algn="r">
              <a:lnSpc>
                <a:spcPts val="10711"/>
              </a:lnSpc>
            </a:pPr>
            <a:endParaRPr lang="en-US" sz="8800" b="1" spc="374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0306244C-0A7E-7D7D-8CB1-7BF1534B61C0}"/>
              </a:ext>
            </a:extLst>
          </p:cNvPr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77308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243697" y="7319270"/>
            <a:ext cx="2241710" cy="224171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rot="11493743">
            <a:off x="302954" y="426002"/>
            <a:ext cx="3363512" cy="336351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8" name="Group 8"/>
          <p:cNvGrpSpPr/>
          <p:nvPr/>
        </p:nvGrpSpPr>
        <p:grpSpPr>
          <a:xfrm>
            <a:off x="1923378" y="1617613"/>
            <a:ext cx="14441095" cy="7051773"/>
            <a:chOff x="0" y="0"/>
            <a:chExt cx="18758712" cy="9160122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AutoShape 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 rot="-10106257">
            <a:off x="4503954" y="690402"/>
            <a:ext cx="676596" cy="676596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>
            <a:off x="16812148" y="5874679"/>
            <a:ext cx="705891" cy="70589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sp>
        <p:nvSpPr>
          <p:cNvPr id="28" name="Freeform 28"/>
          <p:cNvSpPr/>
          <p:nvPr/>
        </p:nvSpPr>
        <p:spPr>
          <a:xfrm>
            <a:off x="1065253" y="1427940"/>
            <a:ext cx="2133772" cy="1419929"/>
          </a:xfrm>
          <a:custGeom>
            <a:avLst/>
            <a:gdLst/>
            <a:ahLst/>
            <a:cxnLst/>
            <a:rect l="l" t="t" r="r" b="b"/>
            <a:pathLst>
              <a:path w="2133772" h="1419929">
                <a:moveTo>
                  <a:pt x="0" y="0"/>
                </a:moveTo>
                <a:lnTo>
                  <a:pt x="2133773" y="0"/>
                </a:lnTo>
                <a:lnTo>
                  <a:pt x="2133773" y="1419928"/>
                </a:lnTo>
                <a:lnTo>
                  <a:pt x="0" y="14199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2496909" y="3035346"/>
            <a:ext cx="13101211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6000" b="1" spc="490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Main 3 Key Insights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07583" y="6110349"/>
            <a:ext cx="5587347" cy="612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1" lvl="1" algn="l">
              <a:lnSpc>
                <a:spcPts val="5320"/>
              </a:lnSpc>
            </a:pPr>
            <a:r>
              <a:rPr lang="en-US" sz="36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Demographics Overview</a:t>
            </a:r>
            <a:endParaRPr lang="en-US" sz="38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7498039" y="7352389"/>
            <a:ext cx="4766300" cy="612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10211" lvl="1" algn="l">
              <a:lnSpc>
                <a:spcPts val="5320"/>
              </a:lnSpc>
            </a:pPr>
            <a:r>
              <a:rPr lang="en-US" sz="36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Services Overview</a:t>
            </a:r>
            <a:endParaRPr lang="en-US" sz="38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556611" y="5672621"/>
            <a:ext cx="4766300" cy="129759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0211" lvl="1" algn="l">
              <a:lnSpc>
                <a:spcPts val="5320"/>
              </a:lnSpc>
            </a:pPr>
            <a:r>
              <a:rPr lang="en-US" sz="38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Customer Account Overview</a:t>
            </a:r>
          </a:p>
        </p:txBody>
      </p:sp>
      <p:sp>
        <p:nvSpPr>
          <p:cNvPr id="37" name="Freeform 37"/>
          <p:cNvSpPr/>
          <p:nvPr/>
        </p:nvSpPr>
        <p:spPr>
          <a:xfrm>
            <a:off x="2540342" y="9335665"/>
            <a:ext cx="1902670" cy="190267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39" name="Group 39"/>
          <p:cNvGrpSpPr/>
          <p:nvPr/>
        </p:nvGrpSpPr>
        <p:grpSpPr>
          <a:xfrm>
            <a:off x="1444123" y="8190132"/>
            <a:ext cx="958510" cy="958510"/>
            <a:chOff x="0" y="0"/>
            <a:chExt cx="812800" cy="812800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id="41" name="TextBox 4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2" name="Arrow: Left 41">
            <a:extLst>
              <a:ext uri="{FF2B5EF4-FFF2-40B4-BE49-F238E27FC236}">
                <a16:creationId xmlns:a16="http://schemas.microsoft.com/office/drawing/2014/main" id="{BE0358BE-2DE5-6BEB-B61C-375A7690C9A5}"/>
              </a:ext>
            </a:extLst>
          </p:cNvPr>
          <p:cNvSpPr/>
          <p:nvPr/>
        </p:nvSpPr>
        <p:spPr>
          <a:xfrm rot="15732082">
            <a:off x="7546587" y="5210881"/>
            <a:ext cx="2832234" cy="96567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ACF740F5-8B6E-F136-401A-CAD2391DF9C9}"/>
              </a:ext>
            </a:extLst>
          </p:cNvPr>
          <p:cNvSpPr/>
          <p:nvPr/>
        </p:nvSpPr>
        <p:spPr>
          <a:xfrm rot="17215282">
            <a:off x="5623881" y="4692846"/>
            <a:ext cx="2120512" cy="96567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AC0CAA3F-4787-A26F-6332-13BF4DE66B84}"/>
              </a:ext>
            </a:extLst>
          </p:cNvPr>
          <p:cNvSpPr/>
          <p:nvPr/>
        </p:nvSpPr>
        <p:spPr>
          <a:xfrm rot="13957619">
            <a:off x="10399614" y="4498476"/>
            <a:ext cx="2059518" cy="965675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1A63B3-A76B-0266-6CFD-EAAE711D4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E2C153-8BCD-FE75-FDF2-E2158926E7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8040864" cy="1042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705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6ABDA-9755-180D-3B49-DDC7DB83F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white page&#10;&#10;AI-generated content may be incorrect.">
            <a:extLst>
              <a:ext uri="{FF2B5EF4-FFF2-40B4-BE49-F238E27FC236}">
                <a16:creationId xmlns:a16="http://schemas.microsoft.com/office/drawing/2014/main" id="{66A906E3-FB76-B0D9-E8E1-54864482B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45782"/>
            <a:ext cx="17192744" cy="7512518"/>
          </a:xfrm>
          <a:prstGeom prst="rect">
            <a:avLst/>
          </a:prstGeom>
        </p:spPr>
      </p:pic>
      <p:sp>
        <p:nvSpPr>
          <p:cNvPr id="4" name="TextBox 34">
            <a:extLst>
              <a:ext uri="{FF2B5EF4-FFF2-40B4-BE49-F238E27FC236}">
                <a16:creationId xmlns:a16="http://schemas.microsoft.com/office/drawing/2014/main" id="{71B8E503-C4A1-69D8-D9BC-6F97081433E1}"/>
              </a:ext>
            </a:extLst>
          </p:cNvPr>
          <p:cNvSpPr txBox="1"/>
          <p:nvPr/>
        </p:nvSpPr>
        <p:spPr>
          <a:xfrm>
            <a:off x="381000" y="647700"/>
            <a:ext cx="9601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Demographics Overview</a:t>
            </a:r>
          </a:p>
          <a:p>
            <a:pPr algn="just">
              <a:spcBef>
                <a:spcPct val="0"/>
              </a:spcBef>
            </a:pPr>
            <a:endParaRPr lang="en-US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sp>
        <p:nvSpPr>
          <p:cNvPr id="5" name="Freeform 40">
            <a:extLst>
              <a:ext uri="{FF2B5EF4-FFF2-40B4-BE49-F238E27FC236}">
                <a16:creationId xmlns:a16="http://schemas.microsoft.com/office/drawing/2014/main" id="{FF4A00C0-7915-6BC2-48E2-9ECBE05DEE00}"/>
              </a:ext>
            </a:extLst>
          </p:cNvPr>
          <p:cNvSpPr/>
          <p:nvPr/>
        </p:nvSpPr>
        <p:spPr>
          <a:xfrm>
            <a:off x="14782800" y="717486"/>
            <a:ext cx="958510" cy="9585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sp>
        <p:nvSpPr>
          <p:cNvPr id="8" name="Freeform 40">
            <a:extLst>
              <a:ext uri="{FF2B5EF4-FFF2-40B4-BE49-F238E27FC236}">
                <a16:creationId xmlns:a16="http://schemas.microsoft.com/office/drawing/2014/main" id="{BB0B7EF8-747B-876F-70BE-9F437E801D87}"/>
              </a:ext>
            </a:extLst>
          </p:cNvPr>
          <p:cNvSpPr/>
          <p:nvPr/>
        </p:nvSpPr>
        <p:spPr>
          <a:xfrm>
            <a:off x="11201400" y="238231"/>
            <a:ext cx="958510" cy="9585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sp>
        <p:nvSpPr>
          <p:cNvPr id="11" name="Freeform 40">
            <a:extLst>
              <a:ext uri="{FF2B5EF4-FFF2-40B4-BE49-F238E27FC236}">
                <a16:creationId xmlns:a16="http://schemas.microsoft.com/office/drawing/2014/main" id="{F8BFD13B-D825-BFAF-4B5D-F43AB1B6C262}"/>
              </a:ext>
            </a:extLst>
          </p:cNvPr>
          <p:cNvSpPr/>
          <p:nvPr/>
        </p:nvSpPr>
        <p:spPr>
          <a:xfrm>
            <a:off x="7467600" y="920296"/>
            <a:ext cx="958510" cy="9585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sp>
        <p:nvSpPr>
          <p:cNvPr id="14" name="Freeform 40">
            <a:extLst>
              <a:ext uri="{FF2B5EF4-FFF2-40B4-BE49-F238E27FC236}">
                <a16:creationId xmlns:a16="http://schemas.microsoft.com/office/drawing/2014/main" id="{44A7BC4C-7055-EE67-6024-459DD30CD33B}"/>
              </a:ext>
            </a:extLst>
          </p:cNvPr>
          <p:cNvSpPr/>
          <p:nvPr/>
        </p:nvSpPr>
        <p:spPr>
          <a:xfrm>
            <a:off x="16383000" y="8343900"/>
            <a:ext cx="3019544" cy="293650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</p:spTree>
    <p:extLst>
      <p:ext uri="{BB962C8B-B14F-4D97-AF65-F5344CB8AC3E}">
        <p14:creationId xmlns:p14="http://schemas.microsoft.com/office/powerpoint/2010/main" val="3008870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00DE4-1542-DA31-4209-AF7C24A7B7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ustomer chart&#10;&#10;AI-generated content may be incorrect.">
            <a:extLst>
              <a:ext uri="{FF2B5EF4-FFF2-40B4-BE49-F238E27FC236}">
                <a16:creationId xmlns:a16="http://schemas.microsoft.com/office/drawing/2014/main" id="{9FFA2415-F98D-2008-D7B6-1F7CC1312C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" y="-38100"/>
            <a:ext cx="18040864" cy="1042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75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82E5-293F-A380-8C3D-FF4BA477B7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4">
            <a:extLst>
              <a:ext uri="{FF2B5EF4-FFF2-40B4-BE49-F238E27FC236}">
                <a16:creationId xmlns:a16="http://schemas.microsoft.com/office/drawing/2014/main" id="{BE690EEA-8CF1-7E50-34F2-9A3271AC999C}"/>
              </a:ext>
            </a:extLst>
          </p:cNvPr>
          <p:cNvSpPr txBox="1"/>
          <p:nvPr/>
        </p:nvSpPr>
        <p:spPr>
          <a:xfrm>
            <a:off x="381000" y="788194"/>
            <a:ext cx="9601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Services Overview</a:t>
            </a:r>
          </a:p>
          <a:p>
            <a:pPr algn="just">
              <a:spcBef>
                <a:spcPct val="0"/>
              </a:spcBef>
            </a:pPr>
            <a:endParaRPr lang="en-US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59FAAD-D926-2D13-9C3A-521F4FB3B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59" y="1780501"/>
            <a:ext cx="17521841" cy="7477799"/>
          </a:xfrm>
          <a:prstGeom prst="rect">
            <a:avLst/>
          </a:prstGeom>
        </p:spPr>
      </p:pic>
      <p:sp>
        <p:nvSpPr>
          <p:cNvPr id="2" name="Freeform 6">
            <a:extLst>
              <a:ext uri="{FF2B5EF4-FFF2-40B4-BE49-F238E27FC236}">
                <a16:creationId xmlns:a16="http://schemas.microsoft.com/office/drawing/2014/main" id="{D549F4E8-C9F1-2467-9721-D8C2EBD83BD4}"/>
              </a:ext>
            </a:extLst>
          </p:cNvPr>
          <p:cNvSpPr/>
          <p:nvPr/>
        </p:nvSpPr>
        <p:spPr>
          <a:xfrm rot="11493743">
            <a:off x="16076354" y="7884855"/>
            <a:ext cx="3363512" cy="3363512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sp>
        <p:nvSpPr>
          <p:cNvPr id="5" name="Freeform 26">
            <a:extLst>
              <a:ext uri="{FF2B5EF4-FFF2-40B4-BE49-F238E27FC236}">
                <a16:creationId xmlns:a16="http://schemas.microsoft.com/office/drawing/2014/main" id="{6BEF5FC3-5260-752C-9D2E-9B642A5FFD94}"/>
              </a:ext>
            </a:extLst>
          </p:cNvPr>
          <p:cNvSpPr/>
          <p:nvPr/>
        </p:nvSpPr>
        <p:spPr>
          <a:xfrm>
            <a:off x="9629254" y="675754"/>
            <a:ext cx="705891" cy="70589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sp>
        <p:nvSpPr>
          <p:cNvPr id="6" name="Freeform 26">
            <a:extLst>
              <a:ext uri="{FF2B5EF4-FFF2-40B4-BE49-F238E27FC236}">
                <a16:creationId xmlns:a16="http://schemas.microsoft.com/office/drawing/2014/main" id="{56CC4AAC-193B-BD2C-057C-D13D3A64A46B}"/>
              </a:ext>
            </a:extLst>
          </p:cNvPr>
          <p:cNvSpPr/>
          <p:nvPr/>
        </p:nvSpPr>
        <p:spPr>
          <a:xfrm>
            <a:off x="17052219" y="225511"/>
            <a:ext cx="705891" cy="70589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sp>
        <p:nvSpPr>
          <p:cNvPr id="7" name="Freeform 26">
            <a:extLst>
              <a:ext uri="{FF2B5EF4-FFF2-40B4-BE49-F238E27FC236}">
                <a16:creationId xmlns:a16="http://schemas.microsoft.com/office/drawing/2014/main" id="{86F288F5-A0F4-0EBE-A5F0-A76BB2956573}"/>
              </a:ext>
            </a:extLst>
          </p:cNvPr>
          <p:cNvSpPr/>
          <p:nvPr/>
        </p:nvSpPr>
        <p:spPr>
          <a:xfrm>
            <a:off x="13429208" y="82303"/>
            <a:ext cx="705891" cy="70589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</p:spTree>
    <p:extLst>
      <p:ext uri="{BB962C8B-B14F-4D97-AF65-F5344CB8AC3E}">
        <p14:creationId xmlns:p14="http://schemas.microsoft.com/office/powerpoint/2010/main" val="274083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5E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44939" y="1028700"/>
            <a:ext cx="16230600" cy="8229600"/>
            <a:chOff x="0" y="0"/>
            <a:chExt cx="21083246" cy="10690097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052046" y="1431436"/>
            <a:ext cx="1670088" cy="464416"/>
            <a:chOff x="0" y="0"/>
            <a:chExt cx="2226784" cy="61922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2463496" y="2072006"/>
            <a:ext cx="10468840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78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TABLE OF CONTENTS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648576" y="3590156"/>
            <a:ext cx="715144" cy="715144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3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648576" y="4504556"/>
            <a:ext cx="715144" cy="715144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3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2648576" y="5418956"/>
            <a:ext cx="715144" cy="715144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3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648576" y="6323328"/>
            <a:ext cx="715144" cy="71514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39"/>
                </a:lnSpc>
              </a:pPr>
              <a:endParaRPr/>
            </a:p>
          </p:txBody>
        </p:sp>
      </p:grpSp>
      <p:sp>
        <p:nvSpPr>
          <p:cNvPr id="28" name="AutoShape 28"/>
          <p:cNvSpPr/>
          <p:nvPr/>
        </p:nvSpPr>
        <p:spPr>
          <a:xfrm>
            <a:off x="1028700" y="2115192"/>
            <a:ext cx="16230561" cy="47625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9" name="Picture 2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667820" y="2115192"/>
            <a:ext cx="5707702" cy="9356888"/>
          </a:xfrm>
          <a:prstGeom prst="rect">
            <a:avLst/>
          </a:prstGeom>
        </p:spPr>
      </p:pic>
      <p:grpSp>
        <p:nvGrpSpPr>
          <p:cNvPr id="30" name="Group 30"/>
          <p:cNvGrpSpPr/>
          <p:nvPr/>
        </p:nvGrpSpPr>
        <p:grpSpPr>
          <a:xfrm>
            <a:off x="2648576" y="7247756"/>
            <a:ext cx="715144" cy="715144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3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3544958" y="3574331"/>
            <a:ext cx="6665842" cy="14619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Introduction and Overview</a:t>
            </a:r>
          </a:p>
          <a:p>
            <a:pPr algn="l">
              <a:lnSpc>
                <a:spcPts val="5731"/>
              </a:lnSpc>
              <a:spcBef>
                <a:spcPct val="0"/>
              </a:spcBef>
            </a:pPr>
            <a:endParaRPr lang="en-US" sz="4093" b="1" spc="81" dirty="0">
              <a:solidFill>
                <a:srgbClr val="000000"/>
              </a:solidFill>
              <a:latin typeface="Dumondi Condensed Bold"/>
              <a:ea typeface="Dumondi Condensed Bold"/>
              <a:cs typeface="Dumondi Condensed Bold"/>
              <a:sym typeface="Dumondi Condensed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3544959" y="4465050"/>
            <a:ext cx="5462368" cy="708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Our team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3544959" y="5379450"/>
            <a:ext cx="5462368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Cleaning &amp; Transformation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3544959" y="7208251"/>
            <a:ext cx="5462368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Overview Dashboards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544959" y="6286500"/>
            <a:ext cx="5462368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EDA &amp; Key Insights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758127" y="3554549"/>
            <a:ext cx="496042" cy="70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1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758127" y="4472848"/>
            <a:ext cx="496042" cy="70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b="1" spc="81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2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758127" y="5379450"/>
            <a:ext cx="496042" cy="70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3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758127" y="6323620"/>
            <a:ext cx="496042" cy="70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b="1" spc="81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4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758127" y="7208251"/>
            <a:ext cx="496042" cy="700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5</a:t>
            </a:r>
          </a:p>
        </p:txBody>
      </p:sp>
      <p:grpSp>
        <p:nvGrpSpPr>
          <p:cNvPr id="44" name="Group 30">
            <a:extLst>
              <a:ext uri="{FF2B5EF4-FFF2-40B4-BE49-F238E27FC236}">
                <a16:creationId xmlns:a16="http://schemas.microsoft.com/office/drawing/2014/main" id="{EC839605-6249-B5A8-7A89-2843725C13E0}"/>
              </a:ext>
            </a:extLst>
          </p:cNvPr>
          <p:cNvGrpSpPr/>
          <p:nvPr/>
        </p:nvGrpSpPr>
        <p:grpSpPr>
          <a:xfrm>
            <a:off x="2667000" y="8154805"/>
            <a:ext cx="715144" cy="715144"/>
            <a:chOff x="0" y="0"/>
            <a:chExt cx="812800" cy="812800"/>
          </a:xfrm>
        </p:grpSpPr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5F255B8B-783A-623E-85A6-0453EAF4B497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45EE9"/>
            </a:solidFill>
          </p:spPr>
        </p:sp>
        <p:sp>
          <p:nvSpPr>
            <p:cNvPr id="46" name="TextBox 32">
              <a:extLst>
                <a:ext uri="{FF2B5EF4-FFF2-40B4-BE49-F238E27FC236}">
                  <a16:creationId xmlns:a16="http://schemas.microsoft.com/office/drawing/2014/main" id="{C1995FB0-EC81-99DB-A1F8-20D5EDCAADCF}"/>
                </a:ext>
              </a:extLst>
            </p:cNvPr>
            <p:cNvSpPr txBox="1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ctr">
                <a:lnSpc>
                  <a:spcPts val="4339"/>
                </a:lnSpc>
              </a:pPr>
              <a:endParaRPr/>
            </a:p>
          </p:txBody>
        </p:sp>
      </p:grpSp>
      <p:sp>
        <p:nvSpPr>
          <p:cNvPr id="47" name="TextBox 42">
            <a:extLst>
              <a:ext uri="{FF2B5EF4-FFF2-40B4-BE49-F238E27FC236}">
                <a16:creationId xmlns:a16="http://schemas.microsoft.com/office/drawing/2014/main" id="{7F392BFB-B7B6-1CB2-C772-9ECD6193C797}"/>
              </a:ext>
            </a:extLst>
          </p:cNvPr>
          <p:cNvSpPr txBox="1"/>
          <p:nvPr/>
        </p:nvSpPr>
        <p:spPr>
          <a:xfrm>
            <a:off x="2776551" y="8115300"/>
            <a:ext cx="496042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FFFFFF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6</a:t>
            </a:r>
          </a:p>
        </p:txBody>
      </p:sp>
      <p:sp>
        <p:nvSpPr>
          <p:cNvPr id="51" name="TextBox 36">
            <a:extLst>
              <a:ext uri="{FF2B5EF4-FFF2-40B4-BE49-F238E27FC236}">
                <a16:creationId xmlns:a16="http://schemas.microsoft.com/office/drawing/2014/main" id="{BC1C4B56-5B5E-8773-5233-0DC7F8A290EF}"/>
              </a:ext>
            </a:extLst>
          </p:cNvPr>
          <p:cNvSpPr txBox="1"/>
          <p:nvPr/>
        </p:nvSpPr>
        <p:spPr>
          <a:xfrm>
            <a:off x="3529232" y="8168870"/>
            <a:ext cx="5462368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31"/>
              </a:lnSpc>
              <a:spcBef>
                <a:spcPct val="0"/>
              </a:spcBef>
            </a:pPr>
            <a:r>
              <a:rPr lang="en-US" sz="4093" b="1" spc="81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Conclusion &amp; Recommendations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FA32A-45E4-0125-7D2C-A33066D3F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8EBBB23-6848-C255-6C1A-5B98BC4E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" y="-104774"/>
            <a:ext cx="18040864" cy="1042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3966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54A2F7-9072-04BB-F2D7-0B1D5A494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4">
            <a:extLst>
              <a:ext uri="{FF2B5EF4-FFF2-40B4-BE49-F238E27FC236}">
                <a16:creationId xmlns:a16="http://schemas.microsoft.com/office/drawing/2014/main" id="{B84FBBD5-AC41-F322-D7E5-F569892F3287}"/>
              </a:ext>
            </a:extLst>
          </p:cNvPr>
          <p:cNvSpPr txBox="1"/>
          <p:nvPr/>
        </p:nvSpPr>
        <p:spPr>
          <a:xfrm>
            <a:off x="381000" y="1092994"/>
            <a:ext cx="96012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spcBef>
                <a:spcPct val="0"/>
              </a:spcBef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Customer Account Overview</a:t>
            </a:r>
          </a:p>
          <a:p>
            <a:pPr algn="just">
              <a:spcBef>
                <a:spcPct val="0"/>
              </a:spcBef>
            </a:pPr>
            <a:endParaRPr lang="en-US" sz="40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pic>
        <p:nvPicPr>
          <p:cNvPr id="2" name="Picture 1" descr="A close up of text&#10;&#10;AI-generated content may be incorrect.">
            <a:extLst>
              <a:ext uri="{FF2B5EF4-FFF2-40B4-BE49-F238E27FC236}">
                <a16:creationId xmlns:a16="http://schemas.microsoft.com/office/drawing/2014/main" id="{2B891065-B88F-4032-983D-934F0F4F7B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324100"/>
            <a:ext cx="17716680" cy="3581400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2C53493F-A2C2-3236-A21D-4A22FDAAD6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2039600" y="5097779"/>
            <a:ext cx="4229115" cy="4889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09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55B31F-1D8C-FE61-1F58-B61ED13A7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1DD26313-9654-2BF7-F529-58F0C7185C2C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21083246" cy="106900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BD39CF-5FE0-0E39-F6F4-B08DC5B53624}"/>
                </a:ext>
              </a:extLst>
            </p:cNvPr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F929ABAE-D97B-5A15-5C98-5D4B2FDF972D}"/>
                </a:ext>
              </a:extLst>
            </p:cNvPr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40C20AA-09CC-85EE-896B-06485DFCE3E9}"/>
              </a:ext>
            </a:extLst>
          </p:cNvPr>
          <p:cNvGrpSpPr/>
          <p:nvPr/>
        </p:nvGrpSpPr>
        <p:grpSpPr>
          <a:xfrm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B9C3C181-DCC0-0A7E-F179-03FA5B06F933}"/>
                </a:ext>
              </a:extLst>
            </p:cNvPr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BBA04551-9AF2-62D5-3652-7644A95A5AA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FD110B52-E89C-43DC-7FC2-D167D46FF62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A67416C9-5378-061E-0910-FD1EFA39AA83}"/>
                </a:ext>
              </a:extLst>
            </p:cNvPr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D04833C8-5F68-B914-C6AA-A82B042FFADA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DADB8D3A-D54F-E14E-52D7-4C7A28EF986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317E25FD-787D-EB41-C4F3-A4AA5090F28B}"/>
                </a:ext>
              </a:extLst>
            </p:cNvPr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00E9AE06-E343-3DE0-1DC8-D71B0DD2362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D0678325-F7E1-9854-663F-4202EB191FA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32C34C4A-D566-4095-C1FA-DF3A59574C7E}"/>
              </a:ext>
            </a:extLst>
          </p:cNvPr>
          <p:cNvSpPr txBox="1"/>
          <p:nvPr/>
        </p:nvSpPr>
        <p:spPr>
          <a:xfrm>
            <a:off x="7920934" y="4691798"/>
            <a:ext cx="8657713" cy="1431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  <a:spcBef>
                <a:spcPct val="0"/>
              </a:spcBef>
            </a:pPr>
            <a:r>
              <a:rPr lang="en-US" sz="115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CONCLUSIONS</a:t>
            </a:r>
            <a:endParaRPr lang="en-US" sz="88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128626C5-BDC7-C8C3-841F-1C533FA97A6E}"/>
              </a:ext>
            </a:extLst>
          </p:cNvPr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9" name="Picture 6">
            <a:extLst>
              <a:ext uri="{FF2B5EF4-FFF2-40B4-BE49-F238E27FC236}">
                <a16:creationId xmlns:a16="http://schemas.microsoft.com/office/drawing/2014/main" id="{CD2343E2-D86E-0E17-62A0-94CFF5E3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2041342" y="3191172"/>
            <a:ext cx="5226108" cy="604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6001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6EFAD-76EF-426E-6356-FC345F684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02F480F4-C4E7-9B98-FA7E-30DD45FE6442}"/>
              </a:ext>
            </a:extLst>
          </p:cNvPr>
          <p:cNvSpPr/>
          <p:nvPr/>
        </p:nvSpPr>
        <p:spPr>
          <a:xfrm>
            <a:off x="17039318" y="1613376"/>
            <a:ext cx="2241710" cy="22417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E457B2C8-4F93-AA6E-A1D7-B304F02DF444}"/>
              </a:ext>
            </a:extLst>
          </p:cNvPr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7B6F1E28-FB7C-DA29-9458-AFE019DF020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BCF5DE33-0632-AC37-2F35-3F0D47A11A5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CD31AD1B-3303-3D0D-B79E-81B0AAFC13CF}"/>
              </a:ext>
            </a:extLst>
          </p:cNvPr>
          <p:cNvGrpSpPr/>
          <p:nvPr/>
        </p:nvGrpSpPr>
        <p:grpSpPr>
          <a:xfrm>
            <a:off x="1923418" y="876301"/>
            <a:ext cx="14441095" cy="7793086"/>
            <a:chOff x="0" y="0"/>
            <a:chExt cx="18758712" cy="916012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27CB882-EC36-AE60-9AF6-BD3F9F15CF40}"/>
                </a:ext>
              </a:extLst>
            </p:cNvPr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8B49B89-A2E6-70F5-FE24-0EDD5CAFB8D2}"/>
                </a:ext>
              </a:extLst>
            </p:cNvPr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CC381DBB-DF95-7B44-3730-19A1DF656981}"/>
              </a:ext>
            </a:extLst>
          </p:cNvPr>
          <p:cNvGrpSpPr/>
          <p:nvPr/>
        </p:nvGrpSpPr>
        <p:grpSpPr>
          <a:xfrm>
            <a:off x="14588821" y="1257300"/>
            <a:ext cx="1154593" cy="321067"/>
            <a:chOff x="0" y="0"/>
            <a:chExt cx="1539457" cy="428090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8D20FD30-DE41-F064-28DE-E6140922FC05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78DFC96-4112-A3A7-FEBE-DD6008A21BAF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A1880C87-87AA-6BEE-D8AB-63C3291277DD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DC81E275-6AA0-3FB0-6BC3-22C7F9292636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A97B2E9B-23A7-EDC1-AB0B-E5C4683434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9EA60B31-81F4-9A1E-85B0-42D80E03F91A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5C2AEC71-FE0B-1170-AB5D-DEC77A9A748D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3663DBF0-962B-EBC0-7EEE-152DD272C03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10A1009D-BBF2-4D4C-5BAD-0917D3CA905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28DFB65B-DA61-F177-0518-F073B3F29008}"/>
              </a:ext>
            </a:extLst>
          </p:cNvPr>
          <p:cNvSpPr txBox="1"/>
          <p:nvPr/>
        </p:nvSpPr>
        <p:spPr>
          <a:xfrm>
            <a:off x="5294156" y="1866900"/>
            <a:ext cx="7699617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CONCLUSIONS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E6728678-A261-2835-8F64-258390D89C43}"/>
              </a:ext>
            </a:extLst>
          </p:cNvPr>
          <p:cNvSpPr txBox="1"/>
          <p:nvPr/>
        </p:nvSpPr>
        <p:spPr>
          <a:xfrm>
            <a:off x="4603908" y="2705100"/>
            <a:ext cx="11855292" cy="58477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endParaRPr lang="en-AU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●</a:t>
            </a:r>
            <a:r>
              <a:rPr lang="ar-EG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Churn Rate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The company has a churn rate in the company of </a:t>
            </a:r>
            <a:r>
              <a:rPr lang="en-US" sz="28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26.5%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</a:p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with 1,869 out of 7,043 customers at risk. 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The total annual revenue stands at </a:t>
            </a:r>
            <a:r>
              <a:rPr lang="en-US" sz="28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$5.47M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. 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sz="11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●</a:t>
            </a:r>
            <a:r>
              <a:rPr lang="ar-EG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High Churn Among Month-to-Month Contracts: </a:t>
            </a:r>
          </a:p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Month-to-month Customers have a </a:t>
            </a:r>
            <a:r>
              <a:rPr lang="en-US" sz="28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higher churn rate </a:t>
            </a:r>
            <a:endParaRPr lang="ar-EG" sz="2800" b="1" i="0" u="sng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8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compared to those with longer-term contracts, </a:t>
            </a:r>
          </a:p>
          <a:p>
            <a:r>
              <a:rPr lang="en-US" sz="28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indicating that month-to-month customers may have </a:t>
            </a:r>
            <a:r>
              <a:rPr lang="en-US" sz="28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less loyalty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.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endParaRPr lang="en-US" sz="11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●</a:t>
            </a:r>
            <a:r>
              <a:rPr lang="ar-EG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Dependents and Stability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8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customers without partners or dependents have </a:t>
            </a:r>
            <a:r>
              <a:rPr lang="en-US" sz="28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higher churn rates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r>
              <a:rPr lang="ar-EG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highlighting a potential need for targeted retention efforts. 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A0D11F7E-2969-C0F0-F81C-509E2D74C89F}"/>
              </a:ext>
            </a:extLst>
          </p:cNvPr>
          <p:cNvSpPr/>
          <p:nvPr/>
        </p:nvSpPr>
        <p:spPr>
          <a:xfrm>
            <a:off x="1923418" y="18545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DB81F72A-874D-B4C3-17D1-2A32CCD715B1}"/>
              </a:ext>
            </a:extLst>
          </p:cNvPr>
          <p:cNvGrpSpPr/>
          <p:nvPr/>
        </p:nvGrpSpPr>
        <p:grpSpPr>
          <a:xfrm>
            <a:off x="16062742" y="4506625"/>
            <a:ext cx="1023862" cy="1023862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A4081CA2-188B-0D2D-6CBB-6D7A16FA28A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B9ECDFBC-1A62-EAA2-EFB8-BD1044D8A9F3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>
            <a:extLst>
              <a:ext uri="{FF2B5EF4-FFF2-40B4-BE49-F238E27FC236}">
                <a16:creationId xmlns:a16="http://schemas.microsoft.com/office/drawing/2014/main" id="{EC85F0D3-A5CD-95C5-9A48-A244923C412C}"/>
              </a:ext>
            </a:extLst>
          </p:cNvPr>
          <p:cNvSpPr/>
          <p:nvPr/>
        </p:nvSpPr>
        <p:spPr>
          <a:xfrm rot="11493743">
            <a:off x="3866095" y="627589"/>
            <a:ext cx="802223" cy="80222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31" name="Group 31">
            <a:extLst>
              <a:ext uri="{FF2B5EF4-FFF2-40B4-BE49-F238E27FC236}">
                <a16:creationId xmlns:a16="http://schemas.microsoft.com/office/drawing/2014/main" id="{6760E972-E56E-D309-542A-CCF4C30C8075}"/>
              </a:ext>
            </a:extLst>
          </p:cNvPr>
          <p:cNvGrpSpPr/>
          <p:nvPr/>
        </p:nvGrpSpPr>
        <p:grpSpPr>
          <a:xfrm>
            <a:off x="15166117" y="7639523"/>
            <a:ext cx="3629641" cy="3629641"/>
            <a:chOff x="0" y="0"/>
            <a:chExt cx="812800" cy="8128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052BB409-ED82-9963-318F-3CB8FFA6A92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06D3ABCD-6CEB-D693-CF89-3D88DB11D61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4" name="Picture 5">
            <a:extLst>
              <a:ext uri="{FF2B5EF4-FFF2-40B4-BE49-F238E27FC236}">
                <a16:creationId xmlns:a16="http://schemas.microsoft.com/office/drawing/2014/main" id="{130A7CE4-677F-C01C-1A9F-5DE0A7B0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9514" y="4692771"/>
            <a:ext cx="5002086" cy="54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7187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39BB0-DCC3-8C12-2B50-A91D0B70C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99987100-A046-4A13-3ECB-DBC3C928F4DE}"/>
              </a:ext>
            </a:extLst>
          </p:cNvPr>
          <p:cNvSpPr/>
          <p:nvPr/>
        </p:nvSpPr>
        <p:spPr>
          <a:xfrm>
            <a:off x="17039318" y="1613376"/>
            <a:ext cx="2241710" cy="22417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50ADDF5D-833E-42EB-2B64-4D92FC2F1471}"/>
              </a:ext>
            </a:extLst>
          </p:cNvPr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FAD44C24-A814-B534-F6C5-D4097ABDB66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E68BB8B1-0F5F-39AF-B0E5-C04C3842BF1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E66A3794-6CEE-8DB9-E6B1-4DB3CB7B143C}"/>
              </a:ext>
            </a:extLst>
          </p:cNvPr>
          <p:cNvGrpSpPr/>
          <p:nvPr/>
        </p:nvGrpSpPr>
        <p:grpSpPr>
          <a:xfrm>
            <a:off x="1923418" y="876301"/>
            <a:ext cx="14441095" cy="7793086"/>
            <a:chOff x="0" y="0"/>
            <a:chExt cx="18758712" cy="916012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53BF8612-0007-2004-5185-0DDACFF1059C}"/>
                </a:ext>
              </a:extLst>
            </p:cNvPr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B6F8595-0C2D-A9CA-FCB3-584A0A96A601}"/>
                </a:ext>
              </a:extLst>
            </p:cNvPr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4A045EEE-DBE5-C927-7CD0-11900A275CC5}"/>
              </a:ext>
            </a:extLst>
          </p:cNvPr>
          <p:cNvGrpSpPr/>
          <p:nvPr/>
        </p:nvGrpSpPr>
        <p:grpSpPr>
          <a:xfrm>
            <a:off x="14588821" y="1257300"/>
            <a:ext cx="1154593" cy="321067"/>
            <a:chOff x="0" y="0"/>
            <a:chExt cx="1539457" cy="428090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2E2FF857-8243-DC82-2D5B-1F581EE1AE3E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46D0D139-E1EB-BB44-9050-74B18C876E6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DC3A625-C925-C46A-D349-F88CDC99F4D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B2C5A71-E2D5-BCB2-3996-197FBA6C9A66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8EC89224-F97F-6BC7-09E8-00DAE3908F7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5C322244-7301-4267-FD37-F6766A7EDE1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430FEB66-2AA6-9BAC-5C7E-5FAAB058FE59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148AB296-DC5F-0D80-2F0A-18AE09980850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8F4A2F16-DFF0-3952-767F-789C18105FE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31DBAF15-7C4F-E1F1-962E-AAB1A73C77C8}"/>
              </a:ext>
            </a:extLst>
          </p:cNvPr>
          <p:cNvSpPr txBox="1"/>
          <p:nvPr/>
        </p:nvSpPr>
        <p:spPr>
          <a:xfrm>
            <a:off x="5294156" y="1790700"/>
            <a:ext cx="7699617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CONCLUSIONS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6BB9AF25-27C6-2866-160A-AB1B7E70014C}"/>
              </a:ext>
            </a:extLst>
          </p:cNvPr>
          <p:cNvSpPr txBox="1"/>
          <p:nvPr/>
        </p:nvSpPr>
        <p:spPr>
          <a:xfrm>
            <a:off x="4603908" y="2705100"/>
            <a:ext cx="11855292" cy="57246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endParaRPr lang="en-AU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●</a:t>
            </a:r>
            <a:r>
              <a:rPr lang="ar-EG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Impact of Internet Service Type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Customers using fiber optic internet have a </a:t>
            </a:r>
            <a:r>
              <a:rPr lang="en-US" sz="28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higher churn rate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8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which could point to service quality or pricing issues 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8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with this type of connection.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US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●</a:t>
            </a:r>
            <a:r>
              <a:rPr lang="ar-EG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800" b="1" i="0" u="none" strike="noStrike" baseline="0" dirty="0">
                <a:solidFill>
                  <a:srgbClr val="1F2228"/>
                </a:solidFill>
                <a:latin typeface="Aptos" panose="020B0004020202020204" pitchFamily="34" charset="0"/>
              </a:rPr>
              <a:t>No Add-Ons</a:t>
            </a:r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</a:p>
          <a:p>
            <a:r>
              <a:rPr lang="ar-EG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Most churned customers did not subscribe to </a:t>
            </a:r>
            <a:r>
              <a:rPr lang="en-US" sz="28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additional services</a:t>
            </a:r>
            <a:endParaRPr lang="ar-EG" sz="2800" b="1" i="0" u="sng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8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like online security and tech support,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8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suggesting that </a:t>
            </a:r>
            <a:r>
              <a:rPr lang="en-US" sz="28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bundled services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could improve retention. </a:t>
            </a:r>
          </a:p>
          <a:p>
            <a:endParaRPr lang="en-US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●</a:t>
            </a:r>
            <a:r>
              <a:rPr lang="ar-EG" sz="28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800" b="1" i="0" u="none" strike="noStrike" baseline="0" dirty="0">
                <a:solidFill>
                  <a:srgbClr val="1F2228"/>
                </a:solidFill>
                <a:latin typeface="Aptos" panose="020B0004020202020204" pitchFamily="34" charset="0"/>
              </a:rPr>
              <a:t>High-Risk Payment Methods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: 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8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Customers using electronic checks show a </a:t>
            </a:r>
            <a:r>
              <a:rPr lang="en-US" sz="28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higher churn rate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, 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8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which could suggest dissatisfaction with billing methods</a:t>
            </a:r>
            <a:endParaRPr lang="ar-EG" sz="28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087EDDEC-24E5-DC07-9913-C032E8504036}"/>
              </a:ext>
            </a:extLst>
          </p:cNvPr>
          <p:cNvSpPr/>
          <p:nvPr/>
        </p:nvSpPr>
        <p:spPr>
          <a:xfrm>
            <a:off x="1923418" y="18545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95AABAA-497E-3909-2E29-BB090FF24E49}"/>
              </a:ext>
            </a:extLst>
          </p:cNvPr>
          <p:cNvGrpSpPr/>
          <p:nvPr/>
        </p:nvGrpSpPr>
        <p:grpSpPr>
          <a:xfrm>
            <a:off x="16062742" y="4506625"/>
            <a:ext cx="1023862" cy="1023862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16B79361-0DB2-4890-D780-6618CA9163C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F5207A03-3CF1-ED91-2B57-6A2F8D62F6A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>
            <a:extLst>
              <a:ext uri="{FF2B5EF4-FFF2-40B4-BE49-F238E27FC236}">
                <a16:creationId xmlns:a16="http://schemas.microsoft.com/office/drawing/2014/main" id="{2D27959F-98CE-68F4-EC06-40ABA4D81481}"/>
              </a:ext>
            </a:extLst>
          </p:cNvPr>
          <p:cNvSpPr/>
          <p:nvPr/>
        </p:nvSpPr>
        <p:spPr>
          <a:xfrm rot="11493743">
            <a:off x="3866095" y="627589"/>
            <a:ext cx="802223" cy="80222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31" name="Group 31">
            <a:extLst>
              <a:ext uri="{FF2B5EF4-FFF2-40B4-BE49-F238E27FC236}">
                <a16:creationId xmlns:a16="http://schemas.microsoft.com/office/drawing/2014/main" id="{ACED8E21-CE0A-3143-74A9-8C0C4EAB377D}"/>
              </a:ext>
            </a:extLst>
          </p:cNvPr>
          <p:cNvGrpSpPr/>
          <p:nvPr/>
        </p:nvGrpSpPr>
        <p:grpSpPr>
          <a:xfrm>
            <a:off x="15166117" y="7639523"/>
            <a:ext cx="3629641" cy="3629641"/>
            <a:chOff x="0" y="0"/>
            <a:chExt cx="812800" cy="8128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DD1DC929-76DE-2DD8-9D02-594A08424A2E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B454F677-354B-CB74-1351-18221DE12DC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pic>
        <p:nvPicPr>
          <p:cNvPr id="34" name="Picture 5">
            <a:extLst>
              <a:ext uri="{FF2B5EF4-FFF2-40B4-BE49-F238E27FC236}">
                <a16:creationId xmlns:a16="http://schemas.microsoft.com/office/drawing/2014/main" id="{264D97B7-5E9F-76A7-F933-8F27A156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9514" y="4692771"/>
            <a:ext cx="5002086" cy="546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152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742AD-7F44-34DC-EEC1-EA22F5D88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3865B030-A3C8-FB80-DA1D-15537AE6ADA4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21083246" cy="106900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17D46F41-3E49-9D17-B994-359DFCEFBB89}"/>
                </a:ext>
              </a:extLst>
            </p:cNvPr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00946161-070F-D3BC-2BB9-D402906A0513}"/>
                </a:ext>
              </a:extLst>
            </p:cNvPr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5BC2AC5E-B3B0-185D-1F42-E255442F3BC8}"/>
              </a:ext>
            </a:extLst>
          </p:cNvPr>
          <p:cNvGrpSpPr/>
          <p:nvPr/>
        </p:nvGrpSpPr>
        <p:grpSpPr>
          <a:xfrm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4A949EF6-4E0A-A541-0EEE-53B33EAA4072}"/>
                </a:ext>
              </a:extLst>
            </p:cNvPr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8D9FF3D6-E0C4-C332-BB4B-06BBDCDA08DD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22E7438D-38F0-59E4-948E-2B8AB08A9FA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D68ACD08-0425-4B15-420D-BF5692A09D86}"/>
                </a:ext>
              </a:extLst>
            </p:cNvPr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A55396D-8DAB-32FA-30D2-96B968FD6E95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2EE500EE-3CB5-C119-FC5B-1B9CC10AD371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4D7D396E-3152-7385-9F09-A417094F5887}"/>
                </a:ext>
              </a:extLst>
            </p:cNvPr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3D06DA3C-39E5-8CDA-DC1F-7F00C0CF6978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1E548FBE-98C8-D8D3-2BFF-136503C16945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852DBA81-5A35-A4E7-A5EF-2901F3DA9E46}"/>
              </a:ext>
            </a:extLst>
          </p:cNvPr>
          <p:cNvSpPr txBox="1"/>
          <p:nvPr/>
        </p:nvSpPr>
        <p:spPr>
          <a:xfrm>
            <a:off x="10291638" y="4927192"/>
            <a:ext cx="6871658" cy="12522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780"/>
              </a:lnSpc>
              <a:spcBef>
                <a:spcPct val="0"/>
              </a:spcBef>
            </a:pPr>
            <a:r>
              <a:rPr lang="en-US" sz="75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Recommendations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70FC1605-39B5-08B6-EB6B-7E379A404C3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2910742" y="2662148"/>
            <a:ext cx="12853468" cy="10467716"/>
          </a:xfrm>
          <a:prstGeom prst="rect">
            <a:avLst/>
          </a:prstGeom>
        </p:spPr>
      </p:pic>
      <p:sp>
        <p:nvSpPr>
          <p:cNvPr id="18" name="AutoShape 18">
            <a:extLst>
              <a:ext uri="{FF2B5EF4-FFF2-40B4-BE49-F238E27FC236}">
                <a16:creationId xmlns:a16="http://schemas.microsoft.com/office/drawing/2014/main" id="{64F68961-3DA4-7873-EB41-B793BE15F276}"/>
              </a:ext>
            </a:extLst>
          </p:cNvPr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015506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065979" y="2661221"/>
            <a:ext cx="2241710" cy="22417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23418" y="1617613"/>
            <a:ext cx="14688182" cy="8478887"/>
            <a:chOff x="0" y="0"/>
            <a:chExt cx="18758712" cy="9160122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5127688" y="1957938"/>
            <a:ext cx="1154593" cy="321067"/>
            <a:chOff x="0" y="0"/>
            <a:chExt cx="1539457" cy="42809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5025783" y="2659917"/>
            <a:ext cx="7699617" cy="125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Recommendations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072519" y="4119994"/>
            <a:ext cx="11539081" cy="48013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●</a:t>
            </a:r>
            <a:r>
              <a:rPr lang="ar-EG" sz="24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Enhance Retention Among Senior Citizens:</a:t>
            </a:r>
            <a:endParaRPr lang="ar-EG" sz="2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4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Develop loyalty programs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or </a:t>
            </a:r>
            <a:r>
              <a:rPr lang="en-US" sz="24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personalized offers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targeting senior citizens </a:t>
            </a:r>
            <a:endParaRPr lang="ar-EG" sz="24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4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to increase engagement and reduce churn in this demographic.</a:t>
            </a:r>
            <a:endParaRPr lang="ar-EG" sz="24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AU" sz="24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AU" sz="24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●</a:t>
            </a:r>
            <a:r>
              <a:rPr lang="ar-EG" sz="24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AU" sz="32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Promote Longer-Term Contracts:</a:t>
            </a:r>
            <a:endParaRPr lang="ar-EG" sz="32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Consider </a:t>
            </a:r>
            <a:r>
              <a:rPr lang="en-US" sz="24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offering discounts</a:t>
            </a:r>
            <a:r>
              <a:rPr lang="en-US" sz="2400" b="1" i="0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or </a:t>
            </a:r>
            <a:r>
              <a:rPr lang="en-US" sz="24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incentives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for customers to switch from </a:t>
            </a:r>
            <a:r>
              <a:rPr lang="ar-EG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month-to-month to longer-term contracts. Highlighting the value and savings.</a:t>
            </a:r>
            <a:endParaRPr lang="ar-EG" sz="24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endParaRPr lang="en-AU" sz="24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●</a:t>
            </a:r>
            <a:r>
              <a:rPr lang="ar-EG" sz="24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Focus on Payment Method Options:</a:t>
            </a:r>
            <a:endParaRPr lang="ar-EG" sz="32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US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Since electronic check users have a higher churn rate, consider educate them 	on more secure or convenient payment options like bank transfers or credit card.</a:t>
            </a:r>
          </a:p>
          <a:p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Additionally, </a:t>
            </a:r>
            <a:r>
              <a:rPr lang="en-US" sz="2400" b="1" i="0" u="sng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offering incentives for switching</a:t>
            </a:r>
            <a:r>
              <a:rPr lang="en-US" sz="2400" b="1" i="0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payment methods.</a:t>
            </a:r>
          </a:p>
        </p:txBody>
      </p:sp>
      <p:sp>
        <p:nvSpPr>
          <p:cNvPr id="23" name="AutoShape 23"/>
          <p:cNvSpPr/>
          <p:nvPr/>
        </p:nvSpPr>
        <p:spPr>
          <a:xfrm flipV="1">
            <a:off x="1923418" y="2573609"/>
            <a:ext cx="14663321" cy="3868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486518" y="2659917"/>
            <a:ext cx="9623575" cy="8842229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6083693" y="4879851"/>
            <a:ext cx="1023862" cy="102386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rot="11493743">
            <a:off x="3866095" y="627589"/>
            <a:ext cx="802223" cy="80222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31" name="Group 31"/>
          <p:cNvGrpSpPr/>
          <p:nvPr/>
        </p:nvGrpSpPr>
        <p:grpSpPr>
          <a:xfrm>
            <a:off x="15801359" y="8343900"/>
            <a:ext cx="3629641" cy="362964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2175F-E6F7-321B-2079-D214345EED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45DD01C1-F0B3-A9CA-88B8-552724BB0877}"/>
              </a:ext>
            </a:extLst>
          </p:cNvPr>
          <p:cNvSpPr/>
          <p:nvPr/>
        </p:nvSpPr>
        <p:spPr>
          <a:xfrm>
            <a:off x="17065979" y="2661221"/>
            <a:ext cx="2241710" cy="22417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D3D008BA-8C28-796B-644E-94D976DE72B0}"/>
              </a:ext>
            </a:extLst>
          </p:cNvPr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8A2D1D02-1F82-2343-0B85-4A7C5975DB5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CE029987-BE3B-128B-CE0A-2FDC86B0921B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875E2AC9-D884-7773-294E-07B0D5D3B326}"/>
              </a:ext>
            </a:extLst>
          </p:cNvPr>
          <p:cNvGrpSpPr/>
          <p:nvPr/>
        </p:nvGrpSpPr>
        <p:grpSpPr>
          <a:xfrm>
            <a:off x="1923418" y="1617613"/>
            <a:ext cx="15184862" cy="8478887"/>
            <a:chOff x="0" y="0"/>
            <a:chExt cx="18758712" cy="9160122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8A061E34-814E-B0BF-5AE6-29FDD725573C}"/>
                </a:ext>
              </a:extLst>
            </p:cNvPr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13E64774-DCF8-6871-245D-D026E2A44012}"/>
                </a:ext>
              </a:extLst>
            </p:cNvPr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1" name="Group 11">
            <a:extLst>
              <a:ext uri="{FF2B5EF4-FFF2-40B4-BE49-F238E27FC236}">
                <a16:creationId xmlns:a16="http://schemas.microsoft.com/office/drawing/2014/main" id="{536FF90A-18AD-031B-137A-C2F56B9ED6D0}"/>
              </a:ext>
            </a:extLst>
          </p:cNvPr>
          <p:cNvGrpSpPr/>
          <p:nvPr/>
        </p:nvGrpSpPr>
        <p:grpSpPr>
          <a:xfrm>
            <a:off x="15533207" y="2003033"/>
            <a:ext cx="1154593" cy="321067"/>
            <a:chOff x="0" y="0"/>
            <a:chExt cx="1539457" cy="428090"/>
          </a:xfrm>
        </p:grpSpPr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0FE678BC-7559-19CB-7F95-BCB64823CA6B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57C907EC-C11C-5874-4194-D0A7A775826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B813096A-40D0-727D-1767-C9E4161DD130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5D0EE295-94F7-84E6-3D84-4DA2B72DFB5D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DC14680E-0F6E-D903-CD5D-EA098FD33DA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458D75E8-0CF1-D827-F486-33C85C1A5A1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9D117FD6-1F1D-34A1-C3A8-C15E0F9CCF52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D5F92DAB-D15A-5AE2-0E6A-228A4F2975D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FD10A64A-94EF-CFC1-7051-57DA3D1359C7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B7228157-030A-3E90-5C91-CA0AD1671B85}"/>
              </a:ext>
            </a:extLst>
          </p:cNvPr>
          <p:cNvSpPr txBox="1"/>
          <p:nvPr/>
        </p:nvSpPr>
        <p:spPr>
          <a:xfrm>
            <a:off x="5025783" y="2818727"/>
            <a:ext cx="7699617" cy="125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Recommendations</a:t>
            </a: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9812ABE-0EFB-AE86-46A6-B70AE9DC1FF7}"/>
              </a:ext>
            </a:extLst>
          </p:cNvPr>
          <p:cNvSpPr txBox="1"/>
          <p:nvPr/>
        </p:nvSpPr>
        <p:spPr>
          <a:xfrm>
            <a:off x="5334000" y="4530447"/>
            <a:ext cx="11939049" cy="3508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●</a:t>
            </a:r>
            <a:r>
              <a:rPr lang="ar-EG" sz="24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Engage Paperless Billing Customers:</a:t>
            </a:r>
            <a:endParaRPr lang="ar-EG" sz="2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400" dirty="0">
                <a:solidFill>
                  <a:srgbClr val="000000"/>
                </a:solidFill>
                <a:latin typeface="Aptos" panose="020B0004020202020204" pitchFamily="34" charset="0"/>
              </a:rPr>
              <a:t>Introduce customer engagement programs specifically for paperless billing users. 	This could involve sending personalized communications, offering exclusive deals, 	or educating them about additional services.</a:t>
            </a:r>
          </a:p>
          <a:p>
            <a:endParaRPr lang="en-AU" sz="40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en-AU" sz="24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●</a:t>
            </a:r>
            <a:r>
              <a:rPr lang="ar-EG" sz="24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 </a:t>
            </a:r>
            <a:r>
              <a:rPr lang="en-US" sz="3200" b="1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Optimize Service Quality for Internet Customers:</a:t>
            </a:r>
            <a:endParaRPr lang="en-US" sz="2800" b="1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  <a:p>
            <a:r>
              <a:rPr lang="ar-EG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	</a:t>
            </a:r>
            <a:r>
              <a:rPr lang="en-US" sz="2400" b="0" i="0" u="none" strike="noStrike" baseline="0" dirty="0">
                <a:solidFill>
                  <a:srgbClr val="000000"/>
                </a:solidFill>
                <a:latin typeface="Aptos" panose="020B0004020202020204" pitchFamily="34" charset="0"/>
              </a:rPr>
              <a:t>Fiber optic users show a higher churn rate than DSL users. Investing in improving 	fiber optic service quality.</a:t>
            </a:r>
            <a:endParaRPr lang="ar-EG" sz="2400" b="0" i="0" u="none" strike="noStrike" baseline="0" dirty="0">
              <a:solidFill>
                <a:srgbClr val="000000"/>
              </a:solidFill>
              <a:latin typeface="Aptos" panose="020B0004020202020204" pitchFamily="34" charset="0"/>
            </a:endParaRPr>
          </a:p>
        </p:txBody>
      </p:sp>
      <p:sp>
        <p:nvSpPr>
          <p:cNvPr id="23" name="AutoShape 23">
            <a:extLst>
              <a:ext uri="{FF2B5EF4-FFF2-40B4-BE49-F238E27FC236}">
                <a16:creationId xmlns:a16="http://schemas.microsoft.com/office/drawing/2014/main" id="{5C9E9FF5-09C2-AC6E-D697-C3BD2EA30914}"/>
              </a:ext>
            </a:extLst>
          </p:cNvPr>
          <p:cNvSpPr/>
          <p:nvPr/>
        </p:nvSpPr>
        <p:spPr>
          <a:xfrm>
            <a:off x="1923417" y="2612293"/>
            <a:ext cx="15142561" cy="47624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Picture 24">
            <a:extLst>
              <a:ext uri="{FF2B5EF4-FFF2-40B4-BE49-F238E27FC236}">
                <a16:creationId xmlns:a16="http://schemas.microsoft.com/office/drawing/2014/main" id="{4879D255-2B30-6CC1-F407-269C087A52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486518" y="2659917"/>
            <a:ext cx="9623575" cy="8842229"/>
          </a:xfrm>
          <a:prstGeom prst="rect">
            <a:avLst/>
          </a:prstGeom>
        </p:spPr>
      </p:pic>
      <p:grpSp>
        <p:nvGrpSpPr>
          <p:cNvPr id="25" name="Group 25">
            <a:extLst>
              <a:ext uri="{FF2B5EF4-FFF2-40B4-BE49-F238E27FC236}">
                <a16:creationId xmlns:a16="http://schemas.microsoft.com/office/drawing/2014/main" id="{19998922-7D07-89FA-EB20-E254204AD239}"/>
              </a:ext>
            </a:extLst>
          </p:cNvPr>
          <p:cNvGrpSpPr/>
          <p:nvPr/>
        </p:nvGrpSpPr>
        <p:grpSpPr>
          <a:xfrm>
            <a:off x="16437064" y="5796038"/>
            <a:ext cx="1023862" cy="1023862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2D807774-9E69-CE8F-E4E6-AF40B8CDF18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BE5DBA4B-8C42-8540-6E36-2700D7C9030A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>
            <a:extLst>
              <a:ext uri="{FF2B5EF4-FFF2-40B4-BE49-F238E27FC236}">
                <a16:creationId xmlns:a16="http://schemas.microsoft.com/office/drawing/2014/main" id="{81CC9D44-2811-72A3-FA0B-176774ADF25B}"/>
              </a:ext>
            </a:extLst>
          </p:cNvPr>
          <p:cNvSpPr/>
          <p:nvPr/>
        </p:nvSpPr>
        <p:spPr>
          <a:xfrm rot="11493743">
            <a:off x="3866095" y="627589"/>
            <a:ext cx="802223" cy="80222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31" name="Group 31">
            <a:extLst>
              <a:ext uri="{FF2B5EF4-FFF2-40B4-BE49-F238E27FC236}">
                <a16:creationId xmlns:a16="http://schemas.microsoft.com/office/drawing/2014/main" id="{F3CE82A4-B7E9-0BEE-EB24-AF093FFD4329}"/>
              </a:ext>
            </a:extLst>
          </p:cNvPr>
          <p:cNvGrpSpPr/>
          <p:nvPr/>
        </p:nvGrpSpPr>
        <p:grpSpPr>
          <a:xfrm>
            <a:off x="15801359" y="8343900"/>
            <a:ext cx="3629641" cy="3629641"/>
            <a:chOff x="0" y="0"/>
            <a:chExt cx="812800" cy="8128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DF474ED6-2633-4B6D-95A5-87269AEF3B2F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6247B39F-0334-6E27-0568-C3A6925F9B59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75635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-720156" y="7836312"/>
            <a:ext cx="3188056" cy="318805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/>
          <p:cNvGrpSpPr/>
          <p:nvPr/>
        </p:nvGrpSpPr>
        <p:grpSpPr>
          <a:xfrm>
            <a:off x="983195" y="-614342"/>
            <a:ext cx="1643042" cy="164304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4863697" y="7112323"/>
            <a:ext cx="2790777" cy="2790777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2949922" y="8123812"/>
            <a:ext cx="767800" cy="767800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028700" y="1469950"/>
            <a:ext cx="3650997" cy="2283532"/>
          </a:xfrm>
          <a:custGeom>
            <a:avLst/>
            <a:gdLst/>
            <a:ahLst/>
            <a:cxnLst/>
            <a:rect l="l" t="t" r="r" b="b"/>
            <a:pathLst>
              <a:path w="3650997" h="2283532">
                <a:moveTo>
                  <a:pt x="0" y="0"/>
                </a:moveTo>
                <a:lnTo>
                  <a:pt x="3650997" y="0"/>
                </a:lnTo>
                <a:lnTo>
                  <a:pt x="3650997" y="2283532"/>
                </a:lnTo>
                <a:lnTo>
                  <a:pt x="0" y="22835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028700" y="3204922"/>
            <a:ext cx="8115300" cy="2280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673"/>
              </a:lnSpc>
              <a:spcBef>
                <a:spcPct val="0"/>
              </a:spcBef>
            </a:pPr>
            <a:r>
              <a:rPr lang="en-US" sz="13338" b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THANK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8700" y="4617622"/>
            <a:ext cx="8115300" cy="3218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291"/>
              </a:lnSpc>
              <a:spcBef>
                <a:spcPct val="0"/>
              </a:spcBef>
            </a:pPr>
            <a:r>
              <a:rPr lang="en-US" sz="18779" b="1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YOU!</a:t>
            </a:r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11781" y="2041211"/>
            <a:ext cx="6082168" cy="68885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7065979" y="2661221"/>
            <a:ext cx="2241710" cy="22417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/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23418" y="1617613"/>
            <a:ext cx="14441095" cy="7051773"/>
            <a:chOff x="0" y="0"/>
            <a:chExt cx="18758712" cy="9160122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TextBox 21"/>
          <p:cNvSpPr txBox="1"/>
          <p:nvPr/>
        </p:nvSpPr>
        <p:spPr>
          <a:xfrm>
            <a:off x="5410200" y="2592151"/>
            <a:ext cx="7699617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INTRODUCTION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55398" y="4076700"/>
            <a:ext cx="11508602" cy="2088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84"/>
              </a:lnSpc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● This project analyzes</a:t>
            </a:r>
            <a:r>
              <a:rPr lang="en-US" sz="44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</a:t>
            </a:r>
            <a:r>
              <a:rPr lang="en-US" sz="4400" b="1" u="sng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customer churn</a:t>
            </a:r>
            <a:r>
              <a:rPr lang="en-US" sz="44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</a:t>
            </a: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in the telecom industry</a:t>
            </a:r>
          </a:p>
          <a:p>
            <a:pPr marL="3849688" indent="-3849688">
              <a:lnSpc>
                <a:spcPct val="110000"/>
              </a:lnSpc>
              <a:spcBef>
                <a:spcPts val="1200"/>
              </a:spcBef>
            </a:pP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● focusing on </a:t>
            </a:r>
            <a:r>
              <a:rPr lang="en-US" sz="4000" b="1" u="sng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demographics</a:t>
            </a: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and </a:t>
            </a:r>
            <a:r>
              <a:rPr lang="en-US" sz="4000" b="1" u="sng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account details</a:t>
            </a: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of high-risk    customers </a:t>
            </a:r>
            <a:r>
              <a:rPr lang="en-US" sz="4400" b="1" u="sng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to identify churn factors</a:t>
            </a: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.</a:t>
            </a:r>
          </a:p>
        </p:txBody>
      </p:sp>
      <p:sp>
        <p:nvSpPr>
          <p:cNvPr id="23" name="AutoShape 23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4486518" y="2659917"/>
            <a:ext cx="9623575" cy="8842229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16004982" y="5666379"/>
            <a:ext cx="1023862" cy="1023862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9" name="Freeform 29"/>
          <p:cNvSpPr/>
          <p:nvPr/>
        </p:nvSpPr>
        <p:spPr>
          <a:xfrm rot="11493743">
            <a:off x="3866095" y="627589"/>
            <a:ext cx="802223" cy="80222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31" name="Group 31"/>
          <p:cNvGrpSpPr/>
          <p:nvPr/>
        </p:nvGrpSpPr>
        <p:grpSpPr>
          <a:xfrm>
            <a:off x="15166117" y="7639523"/>
            <a:ext cx="3629641" cy="3629641"/>
            <a:chOff x="0" y="0"/>
            <a:chExt cx="812800" cy="812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21">
            <a:extLst>
              <a:ext uri="{FF2B5EF4-FFF2-40B4-BE49-F238E27FC236}">
                <a16:creationId xmlns:a16="http://schemas.microsoft.com/office/drawing/2014/main" id="{E785EF53-81B1-A413-A988-A41AA368234D}"/>
              </a:ext>
            </a:extLst>
          </p:cNvPr>
          <p:cNvSpPr txBox="1"/>
          <p:nvPr/>
        </p:nvSpPr>
        <p:spPr>
          <a:xfrm>
            <a:off x="5635383" y="6019127"/>
            <a:ext cx="7699617" cy="125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(</a:t>
            </a:r>
            <a:r>
              <a:rPr lang="ar-EG" sz="8000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)</a:t>
            </a:r>
            <a:r>
              <a:rPr lang="en-US" sz="8000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( The Goal )</a:t>
            </a:r>
            <a:r>
              <a:rPr lang="ar-EG" sz="8000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(</a:t>
            </a:r>
            <a:r>
              <a:rPr lang="en-US" sz="8000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)</a:t>
            </a:r>
          </a:p>
        </p:txBody>
      </p:sp>
      <p:sp>
        <p:nvSpPr>
          <p:cNvPr id="35" name="TextBox 22">
            <a:extLst>
              <a:ext uri="{FF2B5EF4-FFF2-40B4-BE49-F238E27FC236}">
                <a16:creationId xmlns:a16="http://schemas.microsoft.com/office/drawing/2014/main" id="{E8BBF528-381F-D260-3FBF-0D2BD6E78394}"/>
              </a:ext>
            </a:extLst>
          </p:cNvPr>
          <p:cNvSpPr txBox="1"/>
          <p:nvPr/>
        </p:nvSpPr>
        <p:spPr>
          <a:xfrm>
            <a:off x="5199118" y="7277100"/>
            <a:ext cx="8649021" cy="12926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The project Aims to support </a:t>
            </a:r>
            <a:r>
              <a:rPr lang="en-US" sz="4000" b="1" u="sng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data-driven decisions</a:t>
            </a:r>
            <a:r>
              <a:rPr lang="en-US" sz="4000" b="1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 for </a:t>
            </a:r>
            <a:r>
              <a:rPr lang="en-US" sz="4400" b="1" u="sng" spc="76" dirty="0">
                <a:solidFill>
                  <a:srgbClr val="000000"/>
                </a:solidFill>
                <a:latin typeface="Dumondi Condensed Bold"/>
                <a:ea typeface="Dumondi Condensed Bold"/>
                <a:cs typeface="Dumondi Condensed Bold"/>
                <a:sym typeface="Dumondi Condensed Bold"/>
              </a:rPr>
              <a:t>improving customer retention</a:t>
            </a:r>
            <a:endParaRPr lang="en-US" sz="4000" b="1" u="sng" spc="76" dirty="0">
              <a:solidFill>
                <a:srgbClr val="000000"/>
              </a:solidFill>
              <a:latin typeface="Dumondi Condensed Bold"/>
              <a:ea typeface="Dumondi Condensed Bold"/>
              <a:cs typeface="Dumondi Condensed Bold"/>
              <a:sym typeface="Dumondi Condensed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61F591-A6C0-A753-A050-DF024AE59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495A1CB-CD5A-FC34-9FF0-08FBDCEE561D}"/>
              </a:ext>
            </a:extLst>
          </p:cNvPr>
          <p:cNvGrpSpPr/>
          <p:nvPr/>
        </p:nvGrpSpPr>
        <p:grpSpPr>
          <a:xfrm>
            <a:off x="1028700" y="1028700"/>
            <a:ext cx="16230600" cy="8229600"/>
            <a:chOff x="0" y="0"/>
            <a:chExt cx="21083246" cy="10690097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37D0FA16-F217-6F2E-72FC-168702498CCD}"/>
                </a:ext>
              </a:extLst>
            </p:cNvPr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FD84C34-4812-1A18-7686-C1271E037812}"/>
                </a:ext>
              </a:extLst>
            </p:cNvPr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12D27E2-808D-1071-CE6B-D52233D903BE}"/>
              </a:ext>
            </a:extLst>
          </p:cNvPr>
          <p:cNvGrpSpPr/>
          <p:nvPr/>
        </p:nvGrpSpPr>
        <p:grpSpPr>
          <a:xfrm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94642E1-E078-7A1B-CBE7-09140689DD24}"/>
                </a:ext>
              </a:extLst>
            </p:cNvPr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9F32C0DF-75DD-7AFC-8DC2-B79B65DC50F7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8" name="TextBox 8">
                <a:extLst>
                  <a:ext uri="{FF2B5EF4-FFF2-40B4-BE49-F238E27FC236}">
                    <a16:creationId xmlns:a16="http://schemas.microsoft.com/office/drawing/2014/main" id="{7DE559B7-9707-50E8-4D03-E72AD709E13C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776DE1FD-A1BE-2BD8-B63B-224A280EA6DB}"/>
                </a:ext>
              </a:extLst>
            </p:cNvPr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3B2C3A2-8306-582A-8995-468C8A1F075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C075508-C4DC-6859-CD23-DCE1CC05A533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68B263B7-1D08-B0A2-0BDC-9807AB6C8292}"/>
                </a:ext>
              </a:extLst>
            </p:cNvPr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2B3B175-53ED-4A17-560C-DD44F0F4831B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47C1A33F-AB40-5691-4276-C26375BD1E92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>
            <a:extLst>
              <a:ext uri="{FF2B5EF4-FFF2-40B4-BE49-F238E27FC236}">
                <a16:creationId xmlns:a16="http://schemas.microsoft.com/office/drawing/2014/main" id="{00B8BAE4-9413-818A-A242-A37B9BEBE5DE}"/>
              </a:ext>
            </a:extLst>
          </p:cNvPr>
          <p:cNvSpPr txBox="1"/>
          <p:nvPr/>
        </p:nvSpPr>
        <p:spPr>
          <a:xfrm>
            <a:off x="9677400" y="2019300"/>
            <a:ext cx="7292132" cy="167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4522"/>
              </a:lnSpc>
            </a:pPr>
            <a:r>
              <a:rPr lang="en-US" sz="9800" b="1" spc="507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Objectives</a:t>
            </a:r>
          </a:p>
        </p:txBody>
      </p:sp>
      <p:pic>
        <p:nvPicPr>
          <p:cNvPr id="16" name="Picture 16">
            <a:extLst>
              <a:ext uri="{FF2B5EF4-FFF2-40B4-BE49-F238E27FC236}">
                <a16:creationId xmlns:a16="http://schemas.microsoft.com/office/drawing/2014/main" id="{881712DA-8C29-E20C-900A-370C9C47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-2910742" y="2662148"/>
            <a:ext cx="12853468" cy="10467716"/>
          </a:xfrm>
          <a:prstGeom prst="rect">
            <a:avLst/>
          </a:prstGeom>
        </p:spPr>
      </p:pic>
      <p:sp>
        <p:nvSpPr>
          <p:cNvPr id="17" name="TextBox 17">
            <a:extLst>
              <a:ext uri="{FF2B5EF4-FFF2-40B4-BE49-F238E27FC236}">
                <a16:creationId xmlns:a16="http://schemas.microsoft.com/office/drawing/2014/main" id="{7B895D80-761F-4F5F-DEAB-55CAAF0B0A79}"/>
              </a:ext>
            </a:extLst>
          </p:cNvPr>
          <p:cNvSpPr txBox="1"/>
          <p:nvPr/>
        </p:nvSpPr>
        <p:spPr>
          <a:xfrm>
            <a:off x="10114340" y="4037181"/>
            <a:ext cx="7792660" cy="40575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3200" b="1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 Analyze customer churn data</a:t>
            </a:r>
          </a:p>
          <a:p>
            <a:pPr>
              <a:spcBef>
                <a:spcPts val="700"/>
              </a:spcBef>
            </a:pPr>
            <a:r>
              <a:rPr lang="en-US" sz="3200" b="1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    to </a:t>
            </a:r>
            <a:r>
              <a:rPr lang="en-US" sz="3200" b="1" u="sng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Identify key churn factors</a:t>
            </a:r>
          </a:p>
          <a:p>
            <a:pPr lvl="2"/>
            <a:endParaRPr lang="en-US" sz="4400" b="1" spc="374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  <a:p>
            <a:r>
              <a:rPr lang="en-US" sz="3200" b="1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</a:t>
            </a:r>
            <a:r>
              <a:rPr lang="en-US" sz="3200" b="1" u="sng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Visualize</a:t>
            </a:r>
            <a:r>
              <a:rPr lang="en-US" sz="3200" b="1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 churn rates </a:t>
            </a:r>
          </a:p>
          <a:p>
            <a:endParaRPr lang="en-US" sz="4400" b="1" spc="374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  <a:p>
            <a:r>
              <a:rPr lang="en-US" sz="3200" b="1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●</a:t>
            </a:r>
            <a:r>
              <a:rPr lang="en-US" sz="3200" b="1" u="sng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Provide insights</a:t>
            </a:r>
            <a:r>
              <a:rPr lang="en-US" sz="3200" b="1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 and</a:t>
            </a:r>
          </a:p>
          <a:p>
            <a:pPr>
              <a:spcBef>
                <a:spcPts val="700"/>
              </a:spcBef>
            </a:pPr>
            <a:r>
              <a:rPr lang="en-US" sz="3200" b="1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    </a:t>
            </a:r>
            <a:r>
              <a:rPr lang="en-US" sz="3200" b="1" u="sng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recommendations</a:t>
            </a:r>
            <a:r>
              <a:rPr lang="en-US" sz="3200" b="1" spc="374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 to reduce churn</a:t>
            </a:r>
          </a:p>
        </p:txBody>
      </p:sp>
      <p:sp>
        <p:nvSpPr>
          <p:cNvPr id="18" name="AutoShape 18">
            <a:extLst>
              <a:ext uri="{FF2B5EF4-FFF2-40B4-BE49-F238E27FC236}">
                <a16:creationId xmlns:a16="http://schemas.microsoft.com/office/drawing/2014/main" id="{967FA390-B962-66E6-4F27-BACE629E5471}"/>
              </a:ext>
            </a:extLst>
          </p:cNvPr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96581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0ECAE-2701-1C7A-F477-087CB165A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279C615C-36FA-4429-1825-9BC2F3B2EC30}"/>
              </a:ext>
            </a:extLst>
          </p:cNvPr>
          <p:cNvSpPr/>
          <p:nvPr/>
        </p:nvSpPr>
        <p:spPr>
          <a:xfrm>
            <a:off x="13021308" y="9706032"/>
            <a:ext cx="979891" cy="979891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034A5863-7F80-7EF2-2139-2B6DC663A6D2}"/>
              </a:ext>
            </a:extLst>
          </p:cNvPr>
          <p:cNvGrpSpPr/>
          <p:nvPr/>
        </p:nvGrpSpPr>
        <p:grpSpPr>
          <a:xfrm rot="-10106257">
            <a:off x="-1043385" y="-1368934"/>
            <a:ext cx="4144169" cy="4144169"/>
            <a:chOff x="0" y="0"/>
            <a:chExt cx="812800" cy="812800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04A692FC-DBF5-2B23-A172-4990E584971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6392067C-D3E2-0D23-7946-0F92ECFEA41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F55D5BA7-F5B5-C927-231C-8C9A9A159AA0}"/>
              </a:ext>
            </a:extLst>
          </p:cNvPr>
          <p:cNvGrpSpPr/>
          <p:nvPr/>
        </p:nvGrpSpPr>
        <p:grpSpPr>
          <a:xfrm>
            <a:off x="17289701" y="6288494"/>
            <a:ext cx="582715" cy="582715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2B5416EA-D81F-9DDE-4065-AC2F319E93E0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B82ACF9D-20F8-71CB-9145-EACE5CEB937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B40CAA93-F279-2C23-9855-51466E7F6C3F}"/>
              </a:ext>
            </a:extLst>
          </p:cNvPr>
          <p:cNvGrpSpPr/>
          <p:nvPr/>
        </p:nvGrpSpPr>
        <p:grpSpPr>
          <a:xfrm rot="-10106257">
            <a:off x="3546310" y="467847"/>
            <a:ext cx="802223" cy="802223"/>
            <a:chOff x="0" y="0"/>
            <a:chExt cx="812800" cy="8128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212667AB-160E-970D-D1F3-434F6DF46ED5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05195944-A405-60DA-9EAC-7DF5D29F5AE8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8" name="Group 28">
            <a:extLst>
              <a:ext uri="{FF2B5EF4-FFF2-40B4-BE49-F238E27FC236}">
                <a16:creationId xmlns:a16="http://schemas.microsoft.com/office/drawing/2014/main" id="{790CA024-282B-529E-37C2-7D15695694E7}"/>
              </a:ext>
            </a:extLst>
          </p:cNvPr>
          <p:cNvGrpSpPr/>
          <p:nvPr/>
        </p:nvGrpSpPr>
        <p:grpSpPr>
          <a:xfrm>
            <a:off x="14411179" y="7082383"/>
            <a:ext cx="4254759" cy="4254759"/>
            <a:chOff x="0" y="0"/>
            <a:chExt cx="812800" cy="812800"/>
          </a:xfrm>
        </p:grpSpPr>
        <p:sp>
          <p:nvSpPr>
            <p:cNvPr id="29" name="Freeform 29">
              <a:extLst>
                <a:ext uri="{FF2B5EF4-FFF2-40B4-BE49-F238E27FC236}">
                  <a16:creationId xmlns:a16="http://schemas.microsoft.com/office/drawing/2014/main" id="{8B9AD048-40B9-2428-651C-4A0F3C83913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0C4BDB55-B49B-90C0-5036-4E4BB88C032E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8" name="Freeform 68">
            <a:extLst>
              <a:ext uri="{FF2B5EF4-FFF2-40B4-BE49-F238E27FC236}">
                <a16:creationId xmlns:a16="http://schemas.microsoft.com/office/drawing/2014/main" id="{1260DDED-39B4-1A41-73FD-79AC0B2B19E5}"/>
              </a:ext>
            </a:extLst>
          </p:cNvPr>
          <p:cNvSpPr/>
          <p:nvPr/>
        </p:nvSpPr>
        <p:spPr>
          <a:xfrm>
            <a:off x="485138" y="1815798"/>
            <a:ext cx="3084166" cy="1929005"/>
          </a:xfrm>
          <a:custGeom>
            <a:avLst/>
            <a:gdLst/>
            <a:ahLst/>
            <a:cxnLst/>
            <a:rect l="l" t="t" r="r" b="b"/>
            <a:pathLst>
              <a:path w="3084166" h="1929005">
                <a:moveTo>
                  <a:pt x="0" y="0"/>
                </a:moveTo>
                <a:lnTo>
                  <a:pt x="3084165" y="0"/>
                </a:lnTo>
                <a:lnTo>
                  <a:pt x="3084165" y="1929005"/>
                </a:lnTo>
                <a:lnTo>
                  <a:pt x="0" y="1929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9" name="Freeform 69">
            <a:extLst>
              <a:ext uri="{FF2B5EF4-FFF2-40B4-BE49-F238E27FC236}">
                <a16:creationId xmlns:a16="http://schemas.microsoft.com/office/drawing/2014/main" id="{B6878842-32ED-13B6-FF59-CE998A00365E}"/>
              </a:ext>
            </a:extLst>
          </p:cNvPr>
          <p:cNvSpPr/>
          <p:nvPr/>
        </p:nvSpPr>
        <p:spPr>
          <a:xfrm>
            <a:off x="15499547" y="8375642"/>
            <a:ext cx="1790154" cy="1145699"/>
          </a:xfrm>
          <a:custGeom>
            <a:avLst/>
            <a:gdLst/>
            <a:ahLst/>
            <a:cxnLst/>
            <a:rect l="l" t="t" r="r" b="b"/>
            <a:pathLst>
              <a:path w="1790154" h="1145699">
                <a:moveTo>
                  <a:pt x="0" y="0"/>
                </a:moveTo>
                <a:lnTo>
                  <a:pt x="1790154" y="0"/>
                </a:lnTo>
                <a:lnTo>
                  <a:pt x="1790154" y="1145698"/>
                </a:lnTo>
                <a:lnTo>
                  <a:pt x="0" y="11456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0" name="TextBox 70">
            <a:extLst>
              <a:ext uri="{FF2B5EF4-FFF2-40B4-BE49-F238E27FC236}">
                <a16:creationId xmlns:a16="http://schemas.microsoft.com/office/drawing/2014/main" id="{70BD1748-FBCC-7C54-912D-633A357BD7B0}"/>
              </a:ext>
            </a:extLst>
          </p:cNvPr>
          <p:cNvSpPr txBox="1"/>
          <p:nvPr/>
        </p:nvSpPr>
        <p:spPr>
          <a:xfrm>
            <a:off x="3345617" y="4948667"/>
            <a:ext cx="3588583" cy="47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Rahma Ehab</a:t>
            </a:r>
          </a:p>
        </p:txBody>
      </p:sp>
      <p:sp>
        <p:nvSpPr>
          <p:cNvPr id="73" name="TextBox 73">
            <a:extLst>
              <a:ext uri="{FF2B5EF4-FFF2-40B4-BE49-F238E27FC236}">
                <a16:creationId xmlns:a16="http://schemas.microsoft.com/office/drawing/2014/main" id="{F02DF19B-4212-8DF1-C897-7FE850912BFF}"/>
              </a:ext>
            </a:extLst>
          </p:cNvPr>
          <p:cNvSpPr txBox="1"/>
          <p:nvPr/>
        </p:nvSpPr>
        <p:spPr>
          <a:xfrm>
            <a:off x="5321692" y="1028700"/>
            <a:ext cx="7699617" cy="1318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78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THE TEAM</a:t>
            </a:r>
          </a:p>
        </p:txBody>
      </p:sp>
      <p:pic>
        <p:nvPicPr>
          <p:cNvPr id="95" name="Picture 94" descr="A person taking a selfie on a mountain&#10;&#10;AI-generated content may be incorrect.">
            <a:extLst>
              <a:ext uri="{FF2B5EF4-FFF2-40B4-BE49-F238E27FC236}">
                <a16:creationId xmlns:a16="http://schemas.microsoft.com/office/drawing/2014/main" id="{9756569D-B327-BBDE-F87D-81C5BF3B84B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9231" y="6229543"/>
            <a:ext cx="2413097" cy="2413097"/>
          </a:xfrm>
          <a:prstGeom prst="rect">
            <a:avLst/>
          </a:prstGeom>
          <a:ln w="76200">
            <a:solidFill>
              <a:srgbClr val="F4C753"/>
            </a:solidFill>
            <a:extLst>
              <a:ext uri="{C807C97D-BFC1-408E-A445-0C87EB9F89A2}">
                <ask:lineSketchStyleProps xmlns:ask="http://schemas.microsoft.com/office/drawing/2018/sketchyshapes" sd="981765707">
                  <a:custGeom>
                    <a:avLst/>
                    <a:gdLst>
                      <a:gd name="connsiteX0" fmla="*/ 0 w 2364152"/>
                      <a:gd name="connsiteY0" fmla="*/ 0 h 2364152"/>
                      <a:gd name="connsiteX1" fmla="*/ 614680 w 2364152"/>
                      <a:gd name="connsiteY1" fmla="*/ 0 h 2364152"/>
                      <a:gd name="connsiteX2" fmla="*/ 1158434 w 2364152"/>
                      <a:gd name="connsiteY2" fmla="*/ 0 h 2364152"/>
                      <a:gd name="connsiteX3" fmla="*/ 1725831 w 2364152"/>
                      <a:gd name="connsiteY3" fmla="*/ 0 h 2364152"/>
                      <a:gd name="connsiteX4" fmla="*/ 2364152 w 2364152"/>
                      <a:gd name="connsiteY4" fmla="*/ 0 h 2364152"/>
                      <a:gd name="connsiteX5" fmla="*/ 2364152 w 2364152"/>
                      <a:gd name="connsiteY5" fmla="*/ 614680 h 2364152"/>
                      <a:gd name="connsiteX6" fmla="*/ 2364152 w 2364152"/>
                      <a:gd name="connsiteY6" fmla="*/ 1205718 h 2364152"/>
                      <a:gd name="connsiteX7" fmla="*/ 2364152 w 2364152"/>
                      <a:gd name="connsiteY7" fmla="*/ 1820397 h 2364152"/>
                      <a:gd name="connsiteX8" fmla="*/ 2364152 w 2364152"/>
                      <a:gd name="connsiteY8" fmla="*/ 2364152 h 2364152"/>
                      <a:gd name="connsiteX9" fmla="*/ 1844039 w 2364152"/>
                      <a:gd name="connsiteY9" fmla="*/ 2364152 h 2364152"/>
                      <a:gd name="connsiteX10" fmla="*/ 1300284 w 2364152"/>
                      <a:gd name="connsiteY10" fmla="*/ 2364152 h 2364152"/>
                      <a:gd name="connsiteX11" fmla="*/ 709246 w 2364152"/>
                      <a:gd name="connsiteY11" fmla="*/ 2364152 h 2364152"/>
                      <a:gd name="connsiteX12" fmla="*/ 0 w 2364152"/>
                      <a:gd name="connsiteY12" fmla="*/ 2364152 h 2364152"/>
                      <a:gd name="connsiteX13" fmla="*/ 0 w 2364152"/>
                      <a:gd name="connsiteY13" fmla="*/ 1725831 h 2364152"/>
                      <a:gd name="connsiteX14" fmla="*/ 0 w 2364152"/>
                      <a:gd name="connsiteY14" fmla="*/ 1087510 h 2364152"/>
                      <a:gd name="connsiteX15" fmla="*/ 0 w 2364152"/>
                      <a:gd name="connsiteY15" fmla="*/ 567396 h 2364152"/>
                      <a:gd name="connsiteX16" fmla="*/ 0 w 2364152"/>
                      <a:gd name="connsiteY16" fmla="*/ 0 h 2364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364152" h="2364152" fill="none" extrusionOk="0">
                        <a:moveTo>
                          <a:pt x="0" y="0"/>
                        </a:moveTo>
                        <a:cubicBezTo>
                          <a:pt x="136808" y="-54504"/>
                          <a:pt x="406384" y="73528"/>
                          <a:pt x="614680" y="0"/>
                        </a:cubicBezTo>
                        <a:cubicBezTo>
                          <a:pt x="822976" y="-73528"/>
                          <a:pt x="966342" y="60526"/>
                          <a:pt x="1158434" y="0"/>
                        </a:cubicBezTo>
                        <a:cubicBezTo>
                          <a:pt x="1350526" y="-60526"/>
                          <a:pt x="1588965" y="41538"/>
                          <a:pt x="1725831" y="0"/>
                        </a:cubicBezTo>
                        <a:cubicBezTo>
                          <a:pt x="1862697" y="-41538"/>
                          <a:pt x="2083324" y="49006"/>
                          <a:pt x="2364152" y="0"/>
                        </a:cubicBezTo>
                        <a:cubicBezTo>
                          <a:pt x="2413216" y="174569"/>
                          <a:pt x="2358567" y="384349"/>
                          <a:pt x="2364152" y="614680"/>
                        </a:cubicBezTo>
                        <a:cubicBezTo>
                          <a:pt x="2369737" y="845011"/>
                          <a:pt x="2325634" y="996638"/>
                          <a:pt x="2364152" y="1205718"/>
                        </a:cubicBezTo>
                        <a:cubicBezTo>
                          <a:pt x="2402670" y="1414798"/>
                          <a:pt x="2317222" y="1684718"/>
                          <a:pt x="2364152" y="1820397"/>
                        </a:cubicBezTo>
                        <a:cubicBezTo>
                          <a:pt x="2411082" y="1956076"/>
                          <a:pt x="2347591" y="2161209"/>
                          <a:pt x="2364152" y="2364152"/>
                        </a:cubicBezTo>
                        <a:cubicBezTo>
                          <a:pt x="2181060" y="2401653"/>
                          <a:pt x="2012252" y="2326026"/>
                          <a:pt x="1844039" y="2364152"/>
                        </a:cubicBezTo>
                        <a:cubicBezTo>
                          <a:pt x="1675826" y="2402278"/>
                          <a:pt x="1531722" y="2342113"/>
                          <a:pt x="1300284" y="2364152"/>
                        </a:cubicBezTo>
                        <a:cubicBezTo>
                          <a:pt x="1068846" y="2386191"/>
                          <a:pt x="918808" y="2359241"/>
                          <a:pt x="709246" y="2364152"/>
                        </a:cubicBezTo>
                        <a:cubicBezTo>
                          <a:pt x="499684" y="2369063"/>
                          <a:pt x="237765" y="2315579"/>
                          <a:pt x="0" y="2364152"/>
                        </a:cubicBezTo>
                        <a:cubicBezTo>
                          <a:pt x="-60107" y="2045085"/>
                          <a:pt x="61538" y="1917193"/>
                          <a:pt x="0" y="1725831"/>
                        </a:cubicBezTo>
                        <a:cubicBezTo>
                          <a:pt x="-61538" y="1534469"/>
                          <a:pt x="54873" y="1262380"/>
                          <a:pt x="0" y="1087510"/>
                        </a:cubicBezTo>
                        <a:cubicBezTo>
                          <a:pt x="-54873" y="912640"/>
                          <a:pt x="45372" y="754921"/>
                          <a:pt x="0" y="567396"/>
                        </a:cubicBezTo>
                        <a:cubicBezTo>
                          <a:pt x="-45372" y="379871"/>
                          <a:pt x="43358" y="176452"/>
                          <a:pt x="0" y="0"/>
                        </a:cubicBezTo>
                        <a:close/>
                      </a:path>
                      <a:path w="2364152" h="2364152" stroke="0" extrusionOk="0">
                        <a:moveTo>
                          <a:pt x="0" y="0"/>
                        </a:moveTo>
                        <a:cubicBezTo>
                          <a:pt x="146908" y="-8677"/>
                          <a:pt x="457759" y="39971"/>
                          <a:pt x="638321" y="0"/>
                        </a:cubicBezTo>
                        <a:cubicBezTo>
                          <a:pt x="818883" y="-39971"/>
                          <a:pt x="1086647" y="67488"/>
                          <a:pt x="1229359" y="0"/>
                        </a:cubicBezTo>
                        <a:cubicBezTo>
                          <a:pt x="1372071" y="-67488"/>
                          <a:pt x="1626742" y="33766"/>
                          <a:pt x="1773114" y="0"/>
                        </a:cubicBezTo>
                        <a:cubicBezTo>
                          <a:pt x="1919487" y="-33766"/>
                          <a:pt x="2222738" y="9099"/>
                          <a:pt x="2364152" y="0"/>
                        </a:cubicBezTo>
                        <a:cubicBezTo>
                          <a:pt x="2369818" y="309598"/>
                          <a:pt x="2297609" y="342170"/>
                          <a:pt x="2364152" y="638321"/>
                        </a:cubicBezTo>
                        <a:cubicBezTo>
                          <a:pt x="2430695" y="934472"/>
                          <a:pt x="2338093" y="1052210"/>
                          <a:pt x="2364152" y="1229359"/>
                        </a:cubicBezTo>
                        <a:cubicBezTo>
                          <a:pt x="2390211" y="1406508"/>
                          <a:pt x="2329949" y="1550824"/>
                          <a:pt x="2364152" y="1749472"/>
                        </a:cubicBezTo>
                        <a:cubicBezTo>
                          <a:pt x="2398355" y="1948120"/>
                          <a:pt x="2351296" y="2063462"/>
                          <a:pt x="2364152" y="2364152"/>
                        </a:cubicBezTo>
                        <a:cubicBezTo>
                          <a:pt x="2085007" y="2382480"/>
                          <a:pt x="1931434" y="2333723"/>
                          <a:pt x="1796756" y="2364152"/>
                        </a:cubicBezTo>
                        <a:cubicBezTo>
                          <a:pt x="1662078" y="2394581"/>
                          <a:pt x="1452310" y="2301256"/>
                          <a:pt x="1229359" y="2364152"/>
                        </a:cubicBezTo>
                        <a:cubicBezTo>
                          <a:pt x="1006408" y="2427048"/>
                          <a:pt x="783041" y="2339122"/>
                          <a:pt x="661963" y="2364152"/>
                        </a:cubicBezTo>
                        <a:cubicBezTo>
                          <a:pt x="540885" y="2389182"/>
                          <a:pt x="231587" y="2286443"/>
                          <a:pt x="0" y="2364152"/>
                        </a:cubicBezTo>
                        <a:cubicBezTo>
                          <a:pt x="-38143" y="2223412"/>
                          <a:pt x="9166" y="1983648"/>
                          <a:pt x="0" y="1820397"/>
                        </a:cubicBezTo>
                        <a:cubicBezTo>
                          <a:pt x="-9166" y="1657146"/>
                          <a:pt x="20166" y="1399521"/>
                          <a:pt x="0" y="1276642"/>
                        </a:cubicBezTo>
                        <a:cubicBezTo>
                          <a:pt x="-20166" y="1153763"/>
                          <a:pt x="40482" y="900228"/>
                          <a:pt x="0" y="732887"/>
                        </a:cubicBezTo>
                        <a:cubicBezTo>
                          <a:pt x="-40482" y="565547"/>
                          <a:pt x="71127" y="21100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sp>
        <p:nvSpPr>
          <p:cNvPr id="96" name="TextBox 70">
            <a:extLst>
              <a:ext uri="{FF2B5EF4-FFF2-40B4-BE49-F238E27FC236}">
                <a16:creationId xmlns:a16="http://schemas.microsoft.com/office/drawing/2014/main" id="{1CEC9AF2-643A-90B0-24CF-E1311F2C03BA}"/>
              </a:ext>
            </a:extLst>
          </p:cNvPr>
          <p:cNvSpPr txBox="1"/>
          <p:nvPr/>
        </p:nvSpPr>
        <p:spPr>
          <a:xfrm>
            <a:off x="3283783" y="8758667"/>
            <a:ext cx="3588583" cy="47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Esraa Eleraky</a:t>
            </a:r>
          </a:p>
        </p:txBody>
      </p:sp>
      <p:sp>
        <p:nvSpPr>
          <p:cNvPr id="100" name="TextBox 70">
            <a:extLst>
              <a:ext uri="{FF2B5EF4-FFF2-40B4-BE49-F238E27FC236}">
                <a16:creationId xmlns:a16="http://schemas.microsoft.com/office/drawing/2014/main" id="{5E3EC224-EA4C-C009-CFCC-4597797D5EC8}"/>
              </a:ext>
            </a:extLst>
          </p:cNvPr>
          <p:cNvSpPr txBox="1"/>
          <p:nvPr/>
        </p:nvSpPr>
        <p:spPr>
          <a:xfrm>
            <a:off x="11125200" y="4967910"/>
            <a:ext cx="3588583" cy="47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Mai Mamdooh</a:t>
            </a:r>
          </a:p>
        </p:txBody>
      </p:sp>
      <p:sp>
        <p:nvSpPr>
          <p:cNvPr id="104" name="TextBox 70">
            <a:extLst>
              <a:ext uri="{FF2B5EF4-FFF2-40B4-BE49-F238E27FC236}">
                <a16:creationId xmlns:a16="http://schemas.microsoft.com/office/drawing/2014/main" id="{1688BC1B-E5C8-449C-2761-91BE86F983BE}"/>
              </a:ext>
            </a:extLst>
          </p:cNvPr>
          <p:cNvSpPr txBox="1"/>
          <p:nvPr/>
        </p:nvSpPr>
        <p:spPr>
          <a:xfrm>
            <a:off x="7384217" y="8758667"/>
            <a:ext cx="3588583" cy="47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Merhan Mahmoud</a:t>
            </a:r>
          </a:p>
        </p:txBody>
      </p:sp>
      <p:sp>
        <p:nvSpPr>
          <p:cNvPr id="108" name="TextBox 70">
            <a:extLst>
              <a:ext uri="{FF2B5EF4-FFF2-40B4-BE49-F238E27FC236}">
                <a16:creationId xmlns:a16="http://schemas.microsoft.com/office/drawing/2014/main" id="{7C4AEA2E-C875-1C6C-A372-EEBC49A2B00B}"/>
              </a:ext>
            </a:extLst>
          </p:cNvPr>
          <p:cNvSpPr txBox="1"/>
          <p:nvPr/>
        </p:nvSpPr>
        <p:spPr>
          <a:xfrm>
            <a:off x="7239000" y="4991100"/>
            <a:ext cx="3588583" cy="47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Ahmed Nassar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41BF6789-3BE0-0D8C-2798-39A1B9FAD8C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836" y="2472596"/>
            <a:ext cx="2358910" cy="2364152"/>
          </a:xfrm>
          <a:prstGeom prst="rect">
            <a:avLst/>
          </a:prstGeom>
          <a:ln w="76200">
            <a:solidFill>
              <a:srgbClr val="345EE8"/>
            </a:solidFill>
            <a:extLst>
              <a:ext uri="{C807C97D-BFC1-408E-A445-0C87EB9F89A2}">
                <ask:lineSketchStyleProps xmlns:ask="http://schemas.microsoft.com/office/drawing/2018/sketchyshapes" sd="3273543333">
                  <a:custGeom>
                    <a:avLst/>
                    <a:gdLst>
                      <a:gd name="connsiteX0" fmla="*/ 0 w 2358910"/>
                      <a:gd name="connsiteY0" fmla="*/ 0 h 2364152"/>
                      <a:gd name="connsiteX1" fmla="*/ 613317 w 2358910"/>
                      <a:gd name="connsiteY1" fmla="*/ 0 h 2364152"/>
                      <a:gd name="connsiteX2" fmla="*/ 1155866 w 2358910"/>
                      <a:gd name="connsiteY2" fmla="*/ 0 h 2364152"/>
                      <a:gd name="connsiteX3" fmla="*/ 1722004 w 2358910"/>
                      <a:gd name="connsiteY3" fmla="*/ 0 h 2364152"/>
                      <a:gd name="connsiteX4" fmla="*/ 2358910 w 2358910"/>
                      <a:gd name="connsiteY4" fmla="*/ 0 h 2364152"/>
                      <a:gd name="connsiteX5" fmla="*/ 2358910 w 2358910"/>
                      <a:gd name="connsiteY5" fmla="*/ 591038 h 2364152"/>
                      <a:gd name="connsiteX6" fmla="*/ 2358910 w 2358910"/>
                      <a:gd name="connsiteY6" fmla="*/ 1134793 h 2364152"/>
                      <a:gd name="connsiteX7" fmla="*/ 2358910 w 2358910"/>
                      <a:gd name="connsiteY7" fmla="*/ 1749472 h 2364152"/>
                      <a:gd name="connsiteX8" fmla="*/ 2358910 w 2358910"/>
                      <a:gd name="connsiteY8" fmla="*/ 2364152 h 2364152"/>
                      <a:gd name="connsiteX9" fmla="*/ 1816361 w 2358910"/>
                      <a:gd name="connsiteY9" fmla="*/ 2364152 h 2364152"/>
                      <a:gd name="connsiteX10" fmla="*/ 1273811 w 2358910"/>
                      <a:gd name="connsiteY10" fmla="*/ 2364152 h 2364152"/>
                      <a:gd name="connsiteX11" fmla="*/ 754851 w 2358910"/>
                      <a:gd name="connsiteY11" fmla="*/ 2364152 h 2364152"/>
                      <a:gd name="connsiteX12" fmla="*/ 0 w 2358910"/>
                      <a:gd name="connsiteY12" fmla="*/ 2364152 h 2364152"/>
                      <a:gd name="connsiteX13" fmla="*/ 0 w 2358910"/>
                      <a:gd name="connsiteY13" fmla="*/ 1820397 h 2364152"/>
                      <a:gd name="connsiteX14" fmla="*/ 0 w 2358910"/>
                      <a:gd name="connsiteY14" fmla="*/ 1205718 h 2364152"/>
                      <a:gd name="connsiteX15" fmla="*/ 0 w 2358910"/>
                      <a:gd name="connsiteY15" fmla="*/ 567396 h 2364152"/>
                      <a:gd name="connsiteX16" fmla="*/ 0 w 2358910"/>
                      <a:gd name="connsiteY16" fmla="*/ 0 h 236415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2358910" h="2364152" fill="none" extrusionOk="0">
                        <a:moveTo>
                          <a:pt x="0" y="0"/>
                        </a:moveTo>
                        <a:cubicBezTo>
                          <a:pt x="283413" y="-23115"/>
                          <a:pt x="477164" y="37245"/>
                          <a:pt x="613317" y="0"/>
                        </a:cubicBezTo>
                        <a:cubicBezTo>
                          <a:pt x="749470" y="-37245"/>
                          <a:pt x="995746" y="24244"/>
                          <a:pt x="1155866" y="0"/>
                        </a:cubicBezTo>
                        <a:cubicBezTo>
                          <a:pt x="1315986" y="-24244"/>
                          <a:pt x="1563947" y="61754"/>
                          <a:pt x="1722004" y="0"/>
                        </a:cubicBezTo>
                        <a:cubicBezTo>
                          <a:pt x="1880061" y="-61754"/>
                          <a:pt x="2133845" y="56399"/>
                          <a:pt x="2358910" y="0"/>
                        </a:cubicBezTo>
                        <a:cubicBezTo>
                          <a:pt x="2385293" y="260286"/>
                          <a:pt x="2308613" y="433326"/>
                          <a:pt x="2358910" y="591038"/>
                        </a:cubicBezTo>
                        <a:cubicBezTo>
                          <a:pt x="2409207" y="748750"/>
                          <a:pt x="2337479" y="927321"/>
                          <a:pt x="2358910" y="1134793"/>
                        </a:cubicBezTo>
                        <a:cubicBezTo>
                          <a:pt x="2380341" y="1342266"/>
                          <a:pt x="2357476" y="1590714"/>
                          <a:pt x="2358910" y="1749472"/>
                        </a:cubicBezTo>
                        <a:cubicBezTo>
                          <a:pt x="2360344" y="1908230"/>
                          <a:pt x="2302583" y="2154268"/>
                          <a:pt x="2358910" y="2364152"/>
                        </a:cubicBezTo>
                        <a:cubicBezTo>
                          <a:pt x="2227694" y="2423221"/>
                          <a:pt x="2018432" y="2321064"/>
                          <a:pt x="1816361" y="2364152"/>
                        </a:cubicBezTo>
                        <a:cubicBezTo>
                          <a:pt x="1614290" y="2407240"/>
                          <a:pt x="1453739" y="2339526"/>
                          <a:pt x="1273811" y="2364152"/>
                        </a:cubicBezTo>
                        <a:cubicBezTo>
                          <a:pt x="1093883" y="2388778"/>
                          <a:pt x="900144" y="2342744"/>
                          <a:pt x="754851" y="2364152"/>
                        </a:cubicBezTo>
                        <a:cubicBezTo>
                          <a:pt x="609558" y="2385560"/>
                          <a:pt x="214266" y="2307729"/>
                          <a:pt x="0" y="2364152"/>
                        </a:cubicBezTo>
                        <a:cubicBezTo>
                          <a:pt x="-52565" y="2106425"/>
                          <a:pt x="58675" y="2053883"/>
                          <a:pt x="0" y="1820397"/>
                        </a:cubicBezTo>
                        <a:cubicBezTo>
                          <a:pt x="-58675" y="1586912"/>
                          <a:pt x="27840" y="1477344"/>
                          <a:pt x="0" y="1205718"/>
                        </a:cubicBezTo>
                        <a:cubicBezTo>
                          <a:pt x="-27840" y="934092"/>
                          <a:pt x="74639" y="823354"/>
                          <a:pt x="0" y="567396"/>
                        </a:cubicBezTo>
                        <a:cubicBezTo>
                          <a:pt x="-74639" y="311438"/>
                          <a:pt x="14087" y="262352"/>
                          <a:pt x="0" y="0"/>
                        </a:cubicBezTo>
                        <a:close/>
                      </a:path>
                      <a:path w="2358910" h="2364152" stroke="0" extrusionOk="0">
                        <a:moveTo>
                          <a:pt x="0" y="0"/>
                        </a:moveTo>
                        <a:cubicBezTo>
                          <a:pt x="263465" y="-30527"/>
                          <a:pt x="326113" y="52852"/>
                          <a:pt x="636906" y="0"/>
                        </a:cubicBezTo>
                        <a:cubicBezTo>
                          <a:pt x="947699" y="-52852"/>
                          <a:pt x="1049580" y="17789"/>
                          <a:pt x="1179455" y="0"/>
                        </a:cubicBezTo>
                        <a:cubicBezTo>
                          <a:pt x="1309330" y="-17789"/>
                          <a:pt x="1498334" y="44311"/>
                          <a:pt x="1745593" y="0"/>
                        </a:cubicBezTo>
                        <a:cubicBezTo>
                          <a:pt x="1992852" y="-44311"/>
                          <a:pt x="2229185" y="11577"/>
                          <a:pt x="2358910" y="0"/>
                        </a:cubicBezTo>
                        <a:cubicBezTo>
                          <a:pt x="2388426" y="257480"/>
                          <a:pt x="2322046" y="264817"/>
                          <a:pt x="2358910" y="520113"/>
                        </a:cubicBezTo>
                        <a:cubicBezTo>
                          <a:pt x="2395774" y="775409"/>
                          <a:pt x="2358244" y="950290"/>
                          <a:pt x="2358910" y="1063868"/>
                        </a:cubicBezTo>
                        <a:cubicBezTo>
                          <a:pt x="2359576" y="1177446"/>
                          <a:pt x="2339575" y="1445646"/>
                          <a:pt x="2358910" y="1631265"/>
                        </a:cubicBezTo>
                        <a:cubicBezTo>
                          <a:pt x="2378245" y="1816884"/>
                          <a:pt x="2292276" y="2095593"/>
                          <a:pt x="2358910" y="2364152"/>
                        </a:cubicBezTo>
                        <a:cubicBezTo>
                          <a:pt x="2077232" y="2393986"/>
                          <a:pt x="1898781" y="2315055"/>
                          <a:pt x="1769183" y="2364152"/>
                        </a:cubicBezTo>
                        <a:cubicBezTo>
                          <a:pt x="1639585" y="2413249"/>
                          <a:pt x="1400663" y="2346058"/>
                          <a:pt x="1203044" y="2364152"/>
                        </a:cubicBezTo>
                        <a:cubicBezTo>
                          <a:pt x="1005425" y="2382246"/>
                          <a:pt x="856401" y="2321807"/>
                          <a:pt x="684084" y="2364152"/>
                        </a:cubicBezTo>
                        <a:cubicBezTo>
                          <a:pt x="511767" y="2406497"/>
                          <a:pt x="275464" y="2315212"/>
                          <a:pt x="0" y="2364152"/>
                        </a:cubicBezTo>
                        <a:cubicBezTo>
                          <a:pt x="-27755" y="2109654"/>
                          <a:pt x="55268" y="2055443"/>
                          <a:pt x="0" y="1844039"/>
                        </a:cubicBezTo>
                        <a:cubicBezTo>
                          <a:pt x="-55268" y="1632635"/>
                          <a:pt x="61602" y="1452053"/>
                          <a:pt x="0" y="1323925"/>
                        </a:cubicBezTo>
                        <a:cubicBezTo>
                          <a:pt x="-61602" y="1195797"/>
                          <a:pt x="25038" y="960120"/>
                          <a:pt x="0" y="756529"/>
                        </a:cubicBezTo>
                        <a:cubicBezTo>
                          <a:pt x="-25038" y="552938"/>
                          <a:pt x="30644" y="228457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  <p:pic>
        <p:nvPicPr>
          <p:cNvPr id="115" name="Picture 114" descr="A gray photo of a person&#10;&#10;AI-generated content may be incorrect.">
            <a:extLst>
              <a:ext uri="{FF2B5EF4-FFF2-40B4-BE49-F238E27FC236}">
                <a16:creationId xmlns:a16="http://schemas.microsoft.com/office/drawing/2014/main" id="{2468647E-87A3-9CD8-EB07-ADD10ADD84B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>
          <a:xfrm>
            <a:off x="11737415" y="2440406"/>
            <a:ext cx="2364152" cy="2373152"/>
          </a:xfrm>
          <a:prstGeom prst="rect">
            <a:avLst/>
          </a:prstGeom>
          <a:ln w="76200">
            <a:solidFill>
              <a:srgbClr val="F98068"/>
            </a:solidFill>
          </a:ln>
        </p:spPr>
      </p:pic>
      <p:sp>
        <p:nvSpPr>
          <p:cNvPr id="121" name="TextBox 70">
            <a:extLst>
              <a:ext uri="{FF2B5EF4-FFF2-40B4-BE49-F238E27FC236}">
                <a16:creationId xmlns:a16="http://schemas.microsoft.com/office/drawing/2014/main" id="{82299781-4D65-D7E6-8751-B894B9F08AC3}"/>
              </a:ext>
            </a:extLst>
          </p:cNvPr>
          <p:cNvSpPr txBox="1"/>
          <p:nvPr/>
        </p:nvSpPr>
        <p:spPr>
          <a:xfrm>
            <a:off x="11194217" y="8758667"/>
            <a:ext cx="3588583" cy="4784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34"/>
              </a:lnSpc>
              <a:spcBef>
                <a:spcPct val="0"/>
              </a:spcBef>
            </a:pPr>
            <a:r>
              <a:rPr lang="en-US" sz="2953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Maher Mahmoud</a:t>
            </a:r>
          </a:p>
        </p:txBody>
      </p:sp>
      <p:pic>
        <p:nvPicPr>
          <p:cNvPr id="125" name="Picture 124" descr="A person's photo of a person&#10;&#10;AI-generated content may be incorrect.">
            <a:extLst>
              <a:ext uri="{FF2B5EF4-FFF2-40B4-BE49-F238E27FC236}">
                <a16:creationId xmlns:a16="http://schemas.microsoft.com/office/drawing/2014/main" id="{431BC698-3285-84F1-9C3D-972C0A332FE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>
          <a:xfrm>
            <a:off x="3846784" y="2402090"/>
            <a:ext cx="2412394" cy="2411468"/>
          </a:xfrm>
          <a:prstGeom prst="rect">
            <a:avLst/>
          </a:prstGeom>
          <a:ln w="76200">
            <a:solidFill>
              <a:srgbClr val="F4C753"/>
            </a:solidFill>
          </a:ln>
        </p:spPr>
      </p:pic>
      <p:pic>
        <p:nvPicPr>
          <p:cNvPr id="127" name="Picture 126" descr="A gray photo of a person&#10;&#10;AI-generated content may be incorrect.">
            <a:extLst>
              <a:ext uri="{FF2B5EF4-FFF2-40B4-BE49-F238E27FC236}">
                <a16:creationId xmlns:a16="http://schemas.microsoft.com/office/drawing/2014/main" id="{1689C151-347A-13AE-A209-381165FE077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>
          <a:xfrm>
            <a:off x="3819257" y="6157797"/>
            <a:ext cx="2517633" cy="2516666"/>
          </a:xfrm>
          <a:prstGeom prst="rect">
            <a:avLst/>
          </a:prstGeom>
          <a:ln w="76200">
            <a:solidFill>
              <a:srgbClr val="345EE8"/>
            </a:solidFill>
          </a:ln>
        </p:spPr>
      </p:pic>
      <p:pic>
        <p:nvPicPr>
          <p:cNvPr id="129" name="Picture 128" descr="A person's photo of a person&#10;&#10;AI-generated content may be incorrect.">
            <a:extLst>
              <a:ext uri="{FF2B5EF4-FFF2-40B4-BE49-F238E27FC236}">
                <a16:creationId xmlns:a16="http://schemas.microsoft.com/office/drawing/2014/main" id="{A8473AD9-8932-0F03-3D72-1773E285567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443"/>
          <a:stretch/>
        </p:blipFill>
        <p:spPr>
          <a:xfrm>
            <a:off x="7960710" y="6214041"/>
            <a:ext cx="2435595" cy="2434659"/>
          </a:xfrm>
          <a:prstGeom prst="rect">
            <a:avLst/>
          </a:prstGeom>
          <a:ln w="76200">
            <a:solidFill>
              <a:srgbClr val="F98068"/>
            </a:solidFill>
          </a:ln>
        </p:spPr>
      </p:pic>
    </p:spTree>
    <p:extLst>
      <p:ext uri="{BB962C8B-B14F-4D97-AF65-F5344CB8AC3E}">
        <p14:creationId xmlns:p14="http://schemas.microsoft.com/office/powerpoint/2010/main" val="2586972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806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6230600" cy="8229600"/>
            <a:chOff x="0" y="0"/>
            <a:chExt cx="21083246" cy="10690097"/>
          </a:xfrm>
        </p:grpSpPr>
        <p:sp>
          <p:nvSpPr>
            <p:cNvPr id="3" name="Freeform 3"/>
            <p:cNvSpPr/>
            <p:nvPr/>
          </p:nvSpPr>
          <p:spPr>
            <a:xfrm>
              <a:off x="31750" y="31750"/>
              <a:ext cx="21019746" cy="10626596"/>
            </a:xfrm>
            <a:custGeom>
              <a:avLst/>
              <a:gdLst/>
              <a:ahLst/>
              <a:cxnLst/>
              <a:rect l="l" t="t" r="r" b="b"/>
              <a:pathLst>
                <a:path w="21019746" h="1062659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Freeform 4"/>
            <p:cNvSpPr/>
            <p:nvPr/>
          </p:nvSpPr>
          <p:spPr>
            <a:xfrm>
              <a:off x="0" y="0"/>
              <a:ext cx="21083246" cy="10690096"/>
            </a:xfrm>
            <a:custGeom>
              <a:avLst/>
              <a:gdLst/>
              <a:ahLst/>
              <a:cxnLst/>
              <a:rect l="l" t="t" r="r" b="b"/>
              <a:pathLst>
                <a:path w="21083246" h="1069009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5207137" y="1316799"/>
            <a:ext cx="1670088" cy="464416"/>
            <a:chOff x="0" y="0"/>
            <a:chExt cx="2226784" cy="619221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619221" cy="619221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804538" y="0"/>
              <a:ext cx="619221" cy="619221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1" name="TextBox 1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607563" y="0"/>
              <a:ext cx="619221" cy="619221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5" name="TextBox 15"/>
          <p:cNvSpPr txBox="1"/>
          <p:nvPr/>
        </p:nvSpPr>
        <p:spPr>
          <a:xfrm>
            <a:off x="8443620" y="4256530"/>
            <a:ext cx="7973164" cy="1487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83"/>
              </a:lnSpc>
            </a:pPr>
            <a:r>
              <a:rPr lang="en-US" sz="117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About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5781331"/>
            <a:ext cx="7272784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28"/>
              </a:lnSpc>
            </a:pPr>
            <a:r>
              <a:rPr lang="en-US" sz="7099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The Dataset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028700" y="2005522"/>
            <a:ext cx="16230600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59396" y="1316799"/>
            <a:ext cx="7598650" cy="130341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5243697" y="7319270"/>
            <a:ext cx="2241710" cy="2241710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/>
          <p:cNvGrpSpPr/>
          <p:nvPr/>
        </p:nvGrpSpPr>
        <p:grpSpPr>
          <a:xfrm rot="-10106257">
            <a:off x="494251" y="144891"/>
            <a:ext cx="3363512" cy="3363512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923378" y="1617613"/>
            <a:ext cx="14441095" cy="7051773"/>
            <a:chOff x="0" y="0"/>
            <a:chExt cx="18758712" cy="9160122"/>
          </a:xfrm>
        </p:grpSpPr>
        <p:sp>
          <p:nvSpPr>
            <p:cNvPr id="9" name="Freeform 9"/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4" name="TextBox 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21" name="AutoShape 21"/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/>
          <p:nvPr/>
        </p:nvGrpSpPr>
        <p:grpSpPr>
          <a:xfrm>
            <a:off x="3419151" y="8537118"/>
            <a:ext cx="1023862" cy="102386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Freeform 26"/>
          <p:cNvSpPr/>
          <p:nvPr/>
        </p:nvSpPr>
        <p:spPr>
          <a:xfrm rot="11493743">
            <a:off x="4857745" y="690402"/>
            <a:ext cx="676596" cy="676596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28" name="Group 28"/>
          <p:cNvGrpSpPr/>
          <p:nvPr/>
        </p:nvGrpSpPr>
        <p:grpSpPr>
          <a:xfrm>
            <a:off x="-987438" y="7593839"/>
            <a:ext cx="3629641" cy="3629641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>
            <a:grpSpLocks noChangeAspect="1"/>
          </p:cNvGrpSpPr>
          <p:nvPr/>
        </p:nvGrpSpPr>
        <p:grpSpPr>
          <a:xfrm>
            <a:off x="12229949" y="2810936"/>
            <a:ext cx="4809215" cy="4809215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l="-24891" r="-24891"/>
              </a:stretch>
            </a:blipFill>
          </p:spPr>
        </p:sp>
        <p:sp>
          <p:nvSpPr>
            <p:cNvPr id="33" name="Freeform 3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F5C853"/>
            </a:solidFill>
          </p:spPr>
        </p:sp>
      </p:grpSp>
      <p:sp>
        <p:nvSpPr>
          <p:cNvPr id="34" name="TextBox 34"/>
          <p:cNvSpPr txBox="1"/>
          <p:nvPr/>
        </p:nvSpPr>
        <p:spPr>
          <a:xfrm>
            <a:off x="2888003" y="2527172"/>
            <a:ext cx="7747940" cy="1257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sz="77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About the Dataset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2438400" y="5259979"/>
            <a:ext cx="10499675" cy="30839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984"/>
              </a:lnSpc>
            </a:pPr>
            <a:r>
              <a:rPr lang="en-US" sz="3494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• </a:t>
            </a:r>
            <a:r>
              <a:rPr lang="en-US" sz="3494" b="1" u="sng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Demographics</a:t>
            </a:r>
            <a:r>
              <a:rPr lang="en-US" sz="3494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: </a:t>
            </a:r>
          </a:p>
          <a:p>
            <a:pPr algn="l">
              <a:lnSpc>
                <a:spcPts val="3984"/>
              </a:lnSpc>
            </a:pPr>
            <a:r>
              <a:rPr lang="en-US" sz="3494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	Gender, senior citizen status, partner status, and dependents.</a:t>
            </a:r>
          </a:p>
          <a:p>
            <a:pPr algn="l">
              <a:lnSpc>
                <a:spcPts val="3984"/>
              </a:lnSpc>
            </a:pPr>
            <a:r>
              <a:rPr lang="en-US" sz="3494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• </a:t>
            </a:r>
            <a:r>
              <a:rPr lang="en-US" sz="3494" b="1" u="sng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Account Information</a:t>
            </a:r>
            <a:r>
              <a:rPr lang="en-US" sz="3494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: </a:t>
            </a:r>
          </a:p>
          <a:p>
            <a:pPr algn="l">
              <a:lnSpc>
                <a:spcPts val="3984"/>
              </a:lnSpc>
            </a:pPr>
            <a:r>
              <a:rPr lang="en-US" sz="3494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	Contract type, payment method, and monthly charges.</a:t>
            </a:r>
          </a:p>
          <a:p>
            <a:pPr algn="l">
              <a:lnSpc>
                <a:spcPts val="3984"/>
              </a:lnSpc>
            </a:pPr>
            <a:r>
              <a:rPr lang="en-US" sz="3494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• </a:t>
            </a:r>
            <a:r>
              <a:rPr lang="en-US" sz="3494" b="1" u="sng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Services</a:t>
            </a:r>
            <a:r>
              <a:rPr lang="en-US" sz="3494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: </a:t>
            </a:r>
          </a:p>
          <a:p>
            <a:pPr algn="l">
              <a:lnSpc>
                <a:spcPts val="3984"/>
              </a:lnSpc>
            </a:pPr>
            <a:r>
              <a:rPr lang="en-US" sz="3494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	Internet service, online security, device protection, </a:t>
            </a:r>
            <a:r>
              <a:rPr lang="en-US" sz="3494" b="1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and more.</a:t>
            </a:r>
            <a:r>
              <a:rPr lang="en-US" sz="3494" spc="76" dirty="0">
                <a:solidFill>
                  <a:srgbClr val="000000"/>
                </a:solidFill>
                <a:latin typeface="Dumondi Condensed"/>
                <a:ea typeface="Dumondi Condensed"/>
                <a:cs typeface="Dumondi Condensed"/>
                <a:sym typeface="Dumondi Condensed"/>
              </a:rPr>
              <a:t>.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76400" y="3732857"/>
            <a:ext cx="10077822" cy="14106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49961" lvl="1" indent="-474980" algn="just">
              <a:lnSpc>
                <a:spcPts val="6160"/>
              </a:lnSpc>
              <a:buFont typeface="Arial"/>
              <a:buChar char="•"/>
            </a:pPr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The dataset used is kaggle </a:t>
            </a:r>
            <a:r>
              <a:rPr lang="en-US" sz="4000" b="1" u="sng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publicly available </a:t>
            </a:r>
          </a:p>
          <a:p>
            <a:pPr marL="474981" lvl="1" algn="just"/>
            <a:r>
              <a:rPr lang="en-US" sz="40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		and contains information on customers :</a:t>
            </a:r>
          </a:p>
        </p:txBody>
      </p:sp>
      <p:sp>
        <p:nvSpPr>
          <p:cNvPr id="40" name="Freeform 40"/>
          <p:cNvSpPr/>
          <p:nvPr/>
        </p:nvSpPr>
        <p:spPr>
          <a:xfrm>
            <a:off x="1273656" y="1190369"/>
            <a:ext cx="1790154" cy="1145699"/>
          </a:xfrm>
          <a:custGeom>
            <a:avLst/>
            <a:gdLst/>
            <a:ahLst/>
            <a:cxnLst/>
            <a:rect l="l" t="t" r="r" b="b"/>
            <a:pathLst>
              <a:path w="1790154" h="1145699">
                <a:moveTo>
                  <a:pt x="0" y="0"/>
                </a:moveTo>
                <a:lnTo>
                  <a:pt x="1790155" y="0"/>
                </a:lnTo>
                <a:lnTo>
                  <a:pt x="1790155" y="1145698"/>
                </a:lnTo>
                <a:lnTo>
                  <a:pt x="0" y="11456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3DD7DE-D3AB-D03D-788A-586165509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>
            <a:extLst>
              <a:ext uri="{FF2B5EF4-FFF2-40B4-BE49-F238E27FC236}">
                <a16:creationId xmlns:a16="http://schemas.microsoft.com/office/drawing/2014/main" id="{5420D588-55C1-FAD9-F960-AFB0641C12D6}"/>
              </a:ext>
            </a:extLst>
          </p:cNvPr>
          <p:cNvSpPr/>
          <p:nvPr/>
        </p:nvSpPr>
        <p:spPr>
          <a:xfrm>
            <a:off x="604505" y="382412"/>
            <a:ext cx="2896113" cy="2896113"/>
          </a:xfrm>
          <a:custGeom>
            <a:avLst/>
            <a:gdLst/>
            <a:ahLst/>
            <a:cxnLst/>
            <a:rect l="l" t="t" r="r" b="b"/>
            <a:pathLst>
              <a:path w="812800" h="812800">
                <a:moveTo>
                  <a:pt x="406400" y="0"/>
                </a:moveTo>
                <a:cubicBezTo>
                  <a:pt x="181951" y="0"/>
                  <a:pt x="0" y="181951"/>
                  <a:pt x="0" y="406400"/>
                </a:cubicBezTo>
                <a:cubicBezTo>
                  <a:pt x="0" y="630849"/>
                  <a:pt x="181951" y="812800"/>
                  <a:pt x="406400" y="812800"/>
                </a:cubicBezTo>
                <a:cubicBezTo>
                  <a:pt x="630849" y="812800"/>
                  <a:pt x="812800" y="630849"/>
                  <a:pt x="812800" y="406400"/>
                </a:cubicBezTo>
                <a:cubicBezTo>
                  <a:pt x="812800" y="181951"/>
                  <a:pt x="630849" y="0"/>
                  <a:pt x="406400" y="0"/>
                </a:cubicBezTo>
                <a:close/>
              </a:path>
            </a:pathLst>
          </a:custGeom>
          <a:solidFill>
            <a:srgbClr val="09124F"/>
          </a:solidFill>
        </p:spPr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CB08C9C-E291-A65E-ACD3-A1F42942F755}"/>
              </a:ext>
            </a:extLst>
          </p:cNvPr>
          <p:cNvGrpSpPr/>
          <p:nvPr/>
        </p:nvGrpSpPr>
        <p:grpSpPr>
          <a:xfrm>
            <a:off x="1923378" y="1617613"/>
            <a:ext cx="14441095" cy="7051773"/>
            <a:chOff x="0" y="0"/>
            <a:chExt cx="18758712" cy="9160122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7E9CF4B-DF21-5066-F736-07DC3839AD5C}"/>
                </a:ext>
              </a:extLst>
            </p:cNvPr>
            <p:cNvSpPr/>
            <p:nvPr/>
          </p:nvSpPr>
          <p:spPr>
            <a:xfrm>
              <a:off x="31750" y="31750"/>
              <a:ext cx="18695212" cy="9096621"/>
            </a:xfrm>
            <a:custGeom>
              <a:avLst/>
              <a:gdLst/>
              <a:ahLst/>
              <a:cxnLst/>
              <a:rect l="l" t="t" r="r" b="b"/>
              <a:pathLst>
                <a:path w="18695212" h="9096621">
                  <a:moveTo>
                    <a:pt x="18602502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8601232" y="0"/>
                  </a:lnTo>
                  <a:cubicBezTo>
                    <a:pt x="18652032" y="0"/>
                    <a:pt x="18693943" y="41910"/>
                    <a:pt x="18693943" y="92710"/>
                  </a:cubicBezTo>
                  <a:lnTo>
                    <a:pt x="18693943" y="9002642"/>
                  </a:lnTo>
                  <a:cubicBezTo>
                    <a:pt x="18695212" y="9054712"/>
                    <a:pt x="18653302" y="9096621"/>
                    <a:pt x="18602502" y="909662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22282D7-4571-9C84-AB23-783F9A5EAF21}"/>
                </a:ext>
              </a:extLst>
            </p:cNvPr>
            <p:cNvSpPr/>
            <p:nvPr/>
          </p:nvSpPr>
          <p:spPr>
            <a:xfrm>
              <a:off x="0" y="0"/>
              <a:ext cx="18758712" cy="9160121"/>
            </a:xfrm>
            <a:custGeom>
              <a:avLst/>
              <a:gdLst/>
              <a:ahLst/>
              <a:cxnLst/>
              <a:rect l="l" t="t" r="r" b="b"/>
              <a:pathLst>
                <a:path w="18758712" h="9160121">
                  <a:moveTo>
                    <a:pt x="18634252" y="59690"/>
                  </a:moveTo>
                  <a:cubicBezTo>
                    <a:pt x="18669812" y="59690"/>
                    <a:pt x="18699021" y="88900"/>
                    <a:pt x="18699021" y="124460"/>
                  </a:cubicBezTo>
                  <a:lnTo>
                    <a:pt x="18699021" y="9035662"/>
                  </a:lnTo>
                  <a:cubicBezTo>
                    <a:pt x="18699021" y="9071221"/>
                    <a:pt x="18669812" y="9100431"/>
                    <a:pt x="18634252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8634252" y="59690"/>
                  </a:lnTo>
                  <a:moveTo>
                    <a:pt x="1863425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18634252" y="9160121"/>
                  </a:lnTo>
                  <a:cubicBezTo>
                    <a:pt x="18702832" y="9160121"/>
                    <a:pt x="18758712" y="9104242"/>
                    <a:pt x="18758712" y="9035662"/>
                  </a:cubicBezTo>
                  <a:lnTo>
                    <a:pt x="18758712" y="124460"/>
                  </a:lnTo>
                  <a:cubicBezTo>
                    <a:pt x="18758712" y="55880"/>
                    <a:pt x="18702832" y="0"/>
                    <a:pt x="18634252" y="0"/>
                  </a:cubicBezTo>
                  <a:close/>
                </a:path>
              </a:pathLst>
            </a:custGeom>
            <a:solidFill>
              <a:srgbClr val="191919"/>
            </a:solidFill>
          </p:spPr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1E6C991-B819-8FB2-4BF0-9AB18386C6F2}"/>
              </a:ext>
            </a:extLst>
          </p:cNvPr>
          <p:cNvGrpSpPr/>
          <p:nvPr/>
        </p:nvGrpSpPr>
        <p:grpSpPr>
          <a:xfrm>
            <a:off x="14588821" y="2015000"/>
            <a:ext cx="1154593" cy="321067"/>
            <a:chOff x="0" y="0"/>
            <a:chExt cx="1539457" cy="428090"/>
          </a:xfrm>
        </p:grpSpPr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F668B8D0-8761-CD06-D0CA-0DCD13BEFC9B}"/>
                </a:ext>
              </a:extLst>
            </p:cNvPr>
            <p:cNvGrpSpPr/>
            <p:nvPr/>
          </p:nvGrpSpPr>
          <p:grpSpPr>
            <a:xfrm>
              <a:off x="0" y="0"/>
              <a:ext cx="428090" cy="428090"/>
              <a:chOff x="0" y="0"/>
              <a:chExt cx="812800" cy="8128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7AD03AE3-B9C5-E2EB-C075-E2C10FC03004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</p:spPr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8909BB0-215B-EF81-77F8-92EC6407D448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EB537598-4C0C-FA83-6493-A4F0A219FE61}"/>
                </a:ext>
              </a:extLst>
            </p:cNvPr>
            <p:cNvGrpSpPr/>
            <p:nvPr/>
          </p:nvGrpSpPr>
          <p:grpSpPr>
            <a:xfrm>
              <a:off x="556206" y="0"/>
              <a:ext cx="428090" cy="428090"/>
              <a:chOff x="0" y="0"/>
              <a:chExt cx="812800" cy="812800"/>
            </a:xfrm>
          </p:grpSpPr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C8D1016-1861-E6B2-49FB-8536F7F59F8C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7354"/>
              </a:solidFill>
            </p:spPr>
          </p:sp>
          <p:sp>
            <p:nvSpPr>
              <p:cNvPr id="14" name="TextBox 14">
                <a:extLst>
                  <a:ext uri="{FF2B5EF4-FFF2-40B4-BE49-F238E27FC236}">
                    <a16:creationId xmlns:a16="http://schemas.microsoft.com/office/drawing/2014/main" id="{350B1652-198F-3DAD-2808-8EDD19B8FF96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>
              <a:extLst>
                <a:ext uri="{FF2B5EF4-FFF2-40B4-BE49-F238E27FC236}">
                  <a16:creationId xmlns:a16="http://schemas.microsoft.com/office/drawing/2014/main" id="{B585910A-4E2C-6EC7-9BF3-A8C417648AB8}"/>
                </a:ext>
              </a:extLst>
            </p:cNvPr>
            <p:cNvGrpSpPr/>
            <p:nvPr/>
          </p:nvGrpSpPr>
          <p:grpSpPr>
            <a:xfrm>
              <a:off x="1111367" y="0"/>
              <a:ext cx="428090" cy="428090"/>
              <a:chOff x="0" y="0"/>
              <a:chExt cx="812800" cy="812800"/>
            </a:xfrm>
          </p:grpSpPr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E60FF155-D2F9-99FE-7556-9F4572047F02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345EE9"/>
              </a:solidFill>
            </p:spPr>
          </p:sp>
          <p:sp>
            <p:nvSpPr>
              <p:cNvPr id="17" name="TextBox 17">
                <a:extLst>
                  <a:ext uri="{FF2B5EF4-FFF2-40B4-BE49-F238E27FC236}">
                    <a16:creationId xmlns:a16="http://schemas.microsoft.com/office/drawing/2014/main" id="{60633C2E-5F2E-9F5E-3FA9-BD838D94503E}"/>
                  </a:ext>
                </a:extLst>
              </p:cNvPr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18" name="AutoShape 18">
            <a:extLst>
              <a:ext uri="{FF2B5EF4-FFF2-40B4-BE49-F238E27FC236}">
                <a16:creationId xmlns:a16="http://schemas.microsoft.com/office/drawing/2014/main" id="{4D4170C3-AF97-BC99-874D-D5C8F43E65E7}"/>
              </a:ext>
            </a:extLst>
          </p:cNvPr>
          <p:cNvSpPr/>
          <p:nvPr/>
        </p:nvSpPr>
        <p:spPr>
          <a:xfrm>
            <a:off x="1923418" y="2612293"/>
            <a:ext cx="14441095" cy="23812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>
            <a:extLst>
              <a:ext uri="{FF2B5EF4-FFF2-40B4-BE49-F238E27FC236}">
                <a16:creationId xmlns:a16="http://schemas.microsoft.com/office/drawing/2014/main" id="{58573FC9-3D63-F0A5-216B-275BBCFE157C}"/>
              </a:ext>
            </a:extLst>
          </p:cNvPr>
          <p:cNvGrpSpPr/>
          <p:nvPr/>
        </p:nvGrpSpPr>
        <p:grpSpPr>
          <a:xfrm>
            <a:off x="1028700" y="3912925"/>
            <a:ext cx="1023862" cy="1023862"/>
            <a:chOff x="0" y="0"/>
            <a:chExt cx="812800" cy="812800"/>
          </a:xfrm>
        </p:grpSpPr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DC1DE2CB-2E80-419B-E052-99C605127FDC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7354"/>
            </a:solidFill>
          </p:spPr>
        </p:sp>
        <p:sp>
          <p:nvSpPr>
            <p:cNvPr id="21" name="TextBox 21">
              <a:extLst>
                <a:ext uri="{FF2B5EF4-FFF2-40B4-BE49-F238E27FC236}">
                  <a16:creationId xmlns:a16="http://schemas.microsoft.com/office/drawing/2014/main" id="{93D36EBF-1D3E-4501-BBA6-4B71D69BD905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>
            <a:extLst>
              <a:ext uri="{FF2B5EF4-FFF2-40B4-BE49-F238E27FC236}">
                <a16:creationId xmlns:a16="http://schemas.microsoft.com/office/drawing/2014/main" id="{F217D0F8-E09D-AE94-210B-E09A1A515E03}"/>
              </a:ext>
            </a:extLst>
          </p:cNvPr>
          <p:cNvGrpSpPr/>
          <p:nvPr/>
        </p:nvGrpSpPr>
        <p:grpSpPr>
          <a:xfrm rot="-10106257">
            <a:off x="15429887" y="7635812"/>
            <a:ext cx="2067149" cy="2067149"/>
            <a:chOff x="0" y="0"/>
            <a:chExt cx="812800" cy="812800"/>
          </a:xfrm>
        </p:grpSpPr>
        <p:sp>
          <p:nvSpPr>
            <p:cNvPr id="23" name="Freeform 23">
              <a:extLst>
                <a:ext uri="{FF2B5EF4-FFF2-40B4-BE49-F238E27FC236}">
                  <a16:creationId xmlns:a16="http://schemas.microsoft.com/office/drawing/2014/main" id="{A3D70E02-31FB-C618-44D5-EEEEC834BA6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A8068"/>
            </a:solidFill>
          </p:spPr>
        </p:sp>
        <p:sp>
          <p:nvSpPr>
            <p:cNvPr id="24" name="TextBox 24">
              <a:extLst>
                <a:ext uri="{FF2B5EF4-FFF2-40B4-BE49-F238E27FC236}">
                  <a16:creationId xmlns:a16="http://schemas.microsoft.com/office/drawing/2014/main" id="{1A152109-16C9-F253-F276-CEA592EC69DC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>
            <a:extLst>
              <a:ext uri="{FF2B5EF4-FFF2-40B4-BE49-F238E27FC236}">
                <a16:creationId xmlns:a16="http://schemas.microsoft.com/office/drawing/2014/main" id="{348B751E-40FF-519B-DB64-532784965C5F}"/>
              </a:ext>
            </a:extLst>
          </p:cNvPr>
          <p:cNvGrpSpPr>
            <a:grpSpLocks noChangeAspect="1"/>
          </p:cNvGrpSpPr>
          <p:nvPr/>
        </p:nvGrpSpPr>
        <p:grpSpPr>
          <a:xfrm>
            <a:off x="572133" y="3310587"/>
            <a:ext cx="5287982" cy="5287982"/>
            <a:chOff x="0" y="0"/>
            <a:chExt cx="6350000" cy="6350000"/>
          </a:xfrm>
        </p:grpSpPr>
        <p:sp>
          <p:nvSpPr>
            <p:cNvPr id="26" name="Freeform 26">
              <a:extLst>
                <a:ext uri="{FF2B5EF4-FFF2-40B4-BE49-F238E27FC236}">
                  <a16:creationId xmlns:a16="http://schemas.microsoft.com/office/drawing/2014/main" id="{40F29B07-90DE-7AD9-79E9-0AD0A9A6C00C}"/>
                </a:ext>
              </a:extLst>
            </p:cNvPr>
            <p:cNvSpPr/>
            <p:nvPr/>
          </p:nvSpPr>
          <p:spPr>
            <a:xfrm>
              <a:off x="88900" y="88900"/>
              <a:ext cx="6172200" cy="6172200"/>
            </a:xfrm>
            <a:custGeom>
              <a:avLst/>
              <a:gdLst/>
              <a:ahLst/>
              <a:cxnLst/>
              <a:rect l="l" t="t" r="r" b="b"/>
              <a:pathLst>
                <a:path w="6172200" h="6172200">
                  <a:moveTo>
                    <a:pt x="6172200" y="5864860"/>
                  </a:moveTo>
                  <a:cubicBezTo>
                    <a:pt x="6172200" y="6033770"/>
                    <a:pt x="6035040" y="6170930"/>
                    <a:pt x="5866130" y="6170930"/>
                  </a:cubicBezTo>
                  <a:lnTo>
                    <a:pt x="307340" y="6170930"/>
                  </a:lnTo>
                  <a:cubicBezTo>
                    <a:pt x="137160" y="6172200"/>
                    <a:pt x="0" y="6035040"/>
                    <a:pt x="0" y="5864860"/>
                  </a:cubicBezTo>
                  <a:lnTo>
                    <a:pt x="0" y="307340"/>
                  </a:lnTo>
                  <a:cubicBezTo>
                    <a:pt x="0" y="137160"/>
                    <a:pt x="137160" y="0"/>
                    <a:pt x="307340" y="0"/>
                  </a:cubicBezTo>
                  <a:lnTo>
                    <a:pt x="5866130" y="0"/>
                  </a:lnTo>
                  <a:cubicBezTo>
                    <a:pt x="6035040" y="0"/>
                    <a:pt x="6172200" y="137160"/>
                    <a:pt x="6172200" y="307340"/>
                  </a:cubicBezTo>
                  <a:lnTo>
                    <a:pt x="6172200" y="5864860"/>
                  </a:lnTo>
                  <a:close/>
                </a:path>
              </a:pathLst>
            </a:custGeom>
            <a:blipFill>
              <a:blip r:embed="rId2"/>
              <a:stretch>
                <a:fillRect l="-25031" r="-25031"/>
              </a:stretch>
            </a:blipFill>
          </p:spPr>
        </p:sp>
        <p:sp>
          <p:nvSpPr>
            <p:cNvPr id="27" name="Freeform 27">
              <a:extLst>
                <a:ext uri="{FF2B5EF4-FFF2-40B4-BE49-F238E27FC236}">
                  <a16:creationId xmlns:a16="http://schemas.microsoft.com/office/drawing/2014/main" id="{BA12703E-7924-7462-57F3-E6D983839437}"/>
                </a:ext>
              </a:extLst>
            </p:cNvPr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953760" y="6350000"/>
                  </a:moveTo>
                  <a:lnTo>
                    <a:pt x="396240" y="6350000"/>
                  </a:lnTo>
                  <a:cubicBezTo>
                    <a:pt x="177800" y="6350000"/>
                    <a:pt x="0" y="6172200"/>
                    <a:pt x="0" y="5953760"/>
                  </a:cubicBezTo>
                  <a:lnTo>
                    <a:pt x="0" y="396240"/>
                  </a:lnTo>
                  <a:cubicBezTo>
                    <a:pt x="0" y="177800"/>
                    <a:pt x="177800" y="0"/>
                    <a:pt x="396240" y="0"/>
                  </a:cubicBezTo>
                  <a:lnTo>
                    <a:pt x="5955030" y="0"/>
                  </a:lnTo>
                  <a:cubicBezTo>
                    <a:pt x="6172200" y="0"/>
                    <a:pt x="6350000" y="177800"/>
                    <a:pt x="6350000" y="396240"/>
                  </a:cubicBezTo>
                  <a:lnTo>
                    <a:pt x="6350000" y="5955030"/>
                  </a:lnTo>
                  <a:cubicBezTo>
                    <a:pt x="6350000" y="6172200"/>
                    <a:pt x="6172200" y="6350000"/>
                    <a:pt x="5953760" y="6350000"/>
                  </a:cubicBezTo>
                  <a:close/>
                  <a:moveTo>
                    <a:pt x="396240" y="179070"/>
                  </a:moveTo>
                  <a:cubicBezTo>
                    <a:pt x="276860" y="179070"/>
                    <a:pt x="179070" y="276860"/>
                    <a:pt x="179070" y="396240"/>
                  </a:cubicBezTo>
                  <a:lnTo>
                    <a:pt x="179070" y="5955030"/>
                  </a:lnTo>
                  <a:cubicBezTo>
                    <a:pt x="179070" y="6074410"/>
                    <a:pt x="276860" y="6172200"/>
                    <a:pt x="396240" y="6172200"/>
                  </a:cubicBezTo>
                  <a:lnTo>
                    <a:pt x="5955030" y="6172200"/>
                  </a:lnTo>
                  <a:cubicBezTo>
                    <a:pt x="6074410" y="6172200"/>
                    <a:pt x="6172200" y="6074410"/>
                    <a:pt x="6172200" y="5955030"/>
                  </a:cubicBezTo>
                  <a:lnTo>
                    <a:pt x="6172200" y="396240"/>
                  </a:lnTo>
                  <a:cubicBezTo>
                    <a:pt x="6172200" y="276860"/>
                    <a:pt x="6074410" y="179070"/>
                    <a:pt x="5955030" y="179070"/>
                  </a:cubicBezTo>
                  <a:lnTo>
                    <a:pt x="396240" y="179070"/>
                  </a:lnTo>
                  <a:close/>
                </a:path>
              </a:pathLst>
            </a:custGeom>
            <a:solidFill>
              <a:srgbClr val="345EE9"/>
            </a:solidFill>
          </p:spPr>
        </p:sp>
      </p:grpSp>
      <p:sp>
        <p:nvSpPr>
          <p:cNvPr id="28" name="TextBox 28">
            <a:extLst>
              <a:ext uri="{FF2B5EF4-FFF2-40B4-BE49-F238E27FC236}">
                <a16:creationId xmlns:a16="http://schemas.microsoft.com/office/drawing/2014/main" id="{A2E2F2B4-7D5F-5882-C454-3BB8CA4A9B2C}"/>
              </a:ext>
            </a:extLst>
          </p:cNvPr>
          <p:cNvSpPr txBox="1"/>
          <p:nvPr/>
        </p:nvSpPr>
        <p:spPr>
          <a:xfrm>
            <a:off x="6120460" y="2437727"/>
            <a:ext cx="11024540" cy="12266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10780"/>
              </a:lnSpc>
              <a:spcBef>
                <a:spcPct val="0"/>
              </a:spcBef>
            </a:pPr>
            <a:r>
              <a:rPr lang="en-US" sz="66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Columns Description:     </a:t>
            </a:r>
            <a:r>
              <a:rPr lang="en-US" sz="4800" b="1" dirty="0">
                <a:solidFill>
                  <a:srgbClr val="000000"/>
                </a:solidFill>
                <a:latin typeface="Asap Condensed Bold"/>
                <a:ea typeface="Asap Condensed Bold"/>
                <a:cs typeface="Asap Condensed Bold"/>
                <a:sym typeface="Asap Condensed Bold"/>
              </a:rPr>
              <a:t>(21 columns)</a:t>
            </a:r>
            <a:endParaRPr lang="en-US" sz="6600" b="1" dirty="0">
              <a:solidFill>
                <a:srgbClr val="000000"/>
              </a:solidFill>
              <a:latin typeface="Asap Condensed Bold"/>
              <a:ea typeface="Asap Condensed Bold"/>
              <a:cs typeface="Asap Condensed Bold"/>
              <a:sym typeface="Asap Condensed Bold"/>
            </a:endParaRPr>
          </a:p>
        </p:txBody>
      </p:sp>
      <p:grpSp>
        <p:nvGrpSpPr>
          <p:cNvPr id="31" name="Group 31">
            <a:extLst>
              <a:ext uri="{FF2B5EF4-FFF2-40B4-BE49-F238E27FC236}">
                <a16:creationId xmlns:a16="http://schemas.microsoft.com/office/drawing/2014/main" id="{255975FA-A7FC-F5E2-B4BB-7482EE62392C}"/>
              </a:ext>
            </a:extLst>
          </p:cNvPr>
          <p:cNvGrpSpPr/>
          <p:nvPr/>
        </p:nvGrpSpPr>
        <p:grpSpPr>
          <a:xfrm rot="-10106257">
            <a:off x="4466603" y="797339"/>
            <a:ext cx="462723" cy="462723"/>
            <a:chOff x="0" y="0"/>
            <a:chExt cx="812800" cy="812800"/>
          </a:xfrm>
        </p:grpSpPr>
        <p:sp>
          <p:nvSpPr>
            <p:cNvPr id="32" name="Freeform 32">
              <a:extLst>
                <a:ext uri="{FF2B5EF4-FFF2-40B4-BE49-F238E27FC236}">
                  <a16:creationId xmlns:a16="http://schemas.microsoft.com/office/drawing/2014/main" id="{558DC6B3-CE0F-BFE1-B06C-777E2C97EDF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5C853"/>
            </a:solidFill>
          </p:spPr>
        </p:sp>
        <p:sp>
          <p:nvSpPr>
            <p:cNvPr id="33" name="TextBox 33">
              <a:extLst>
                <a:ext uri="{FF2B5EF4-FFF2-40B4-BE49-F238E27FC236}">
                  <a16:creationId xmlns:a16="http://schemas.microsoft.com/office/drawing/2014/main" id="{7F6A944D-BD19-05EC-81F7-6194A6B170B7}"/>
                </a:ext>
              </a:extLst>
            </p:cNvPr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Freeform 34">
            <a:extLst>
              <a:ext uri="{FF2B5EF4-FFF2-40B4-BE49-F238E27FC236}">
                <a16:creationId xmlns:a16="http://schemas.microsoft.com/office/drawing/2014/main" id="{45E4A6FD-BF4A-9632-608C-492C81E296A5}"/>
              </a:ext>
            </a:extLst>
          </p:cNvPr>
          <p:cNvSpPr/>
          <p:nvPr/>
        </p:nvSpPr>
        <p:spPr>
          <a:xfrm>
            <a:off x="341851" y="1117794"/>
            <a:ext cx="2969903" cy="1857539"/>
          </a:xfrm>
          <a:custGeom>
            <a:avLst/>
            <a:gdLst/>
            <a:ahLst/>
            <a:cxnLst/>
            <a:rect l="l" t="t" r="r" b="b"/>
            <a:pathLst>
              <a:path w="2969903" h="1857539">
                <a:moveTo>
                  <a:pt x="0" y="0"/>
                </a:moveTo>
                <a:lnTo>
                  <a:pt x="2969903" y="0"/>
                </a:lnTo>
                <a:lnTo>
                  <a:pt x="2969903" y="1857539"/>
                </a:lnTo>
                <a:lnTo>
                  <a:pt x="0" y="18575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35" name="Table 34">
            <a:extLst>
              <a:ext uri="{FF2B5EF4-FFF2-40B4-BE49-F238E27FC236}">
                <a16:creationId xmlns:a16="http://schemas.microsoft.com/office/drawing/2014/main" id="{3BB6E34A-A1A4-20A5-F161-45A4FED52C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07917"/>
              </p:ext>
            </p:extLst>
          </p:nvPr>
        </p:nvGraphicFramePr>
        <p:xfrm>
          <a:off x="6242650" y="3695699"/>
          <a:ext cx="9759351" cy="475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6848">
                  <a:extLst>
                    <a:ext uri="{9D8B030D-6E8A-4147-A177-3AD203B41FA5}">
                      <a16:colId xmlns:a16="http://schemas.microsoft.com/office/drawing/2014/main" val="4237252120"/>
                    </a:ext>
                  </a:extLst>
                </a:gridCol>
                <a:gridCol w="1783073">
                  <a:extLst>
                    <a:ext uri="{9D8B030D-6E8A-4147-A177-3AD203B41FA5}">
                      <a16:colId xmlns:a16="http://schemas.microsoft.com/office/drawing/2014/main" val="3222237791"/>
                    </a:ext>
                  </a:extLst>
                </a:gridCol>
                <a:gridCol w="7509430">
                  <a:extLst>
                    <a:ext uri="{9D8B030D-6E8A-4147-A177-3AD203B41FA5}">
                      <a16:colId xmlns:a16="http://schemas.microsoft.com/office/drawing/2014/main" val="4128305977"/>
                    </a:ext>
                  </a:extLst>
                </a:gridCol>
              </a:tblGrid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sz="1800" b="1" i="0" u="none" strike="noStrike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Column Name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AU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396260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dirty="0"/>
                        <a:t>customerID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 unique identifier for each customer 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196336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gender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gender of the customer (Male or Female)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5836811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SeniorCitizen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is a senior citizen (1 = Yes, 0 = No)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2741721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Partner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has a partner (Yes or No)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77973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Dependents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has dependents (Yes or No)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0540710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tenure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number of months the customer has stayed with the company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8206335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PhoneService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has a phone service (Yes or No)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665448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MultipleLines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has multiple phone lines (Yes, No, ..)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397661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InternetService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The type of internet service the customer has (DSL, Fiber optic, or ..)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5826125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OnlineSecurity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has online security service (Yes, No, ..)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891723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OnlineBackup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has an online backup service (Yes, No, ..)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746309"/>
                  </a:ext>
                </a:extLst>
              </a:tr>
              <a:tr h="205298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AU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DeviceProtection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Indicates whether the customer has a device protection service (Yes, No, or ..)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0024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3820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1528</Words>
  <Application>Microsoft Office PowerPoint</Application>
  <PresentationFormat>Custom</PresentationFormat>
  <Paragraphs>243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Dumondi Condensed</vt:lpstr>
      <vt:lpstr>Symbol</vt:lpstr>
      <vt:lpstr>Arial</vt:lpstr>
      <vt:lpstr>Calibri</vt:lpstr>
      <vt:lpstr>Asap Condensed Bold</vt:lpstr>
      <vt:lpstr>Aptos</vt:lpstr>
      <vt:lpstr>Dumondi Condensed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Maher, Maher Mahmoud Maher Elmoghazi</cp:lastModifiedBy>
  <cp:revision>55</cp:revision>
  <dcterms:created xsi:type="dcterms:W3CDTF">2006-08-16T00:00:00Z</dcterms:created>
  <dcterms:modified xsi:type="dcterms:W3CDTF">2025-02-09T13:10:49Z</dcterms:modified>
  <dc:identifier>DAGehEiqVbI</dc:identifier>
</cp:coreProperties>
</file>